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10" r:id="rId3"/>
    <p:sldId id="446" r:id="rId4"/>
    <p:sldId id="512" r:id="rId5"/>
    <p:sldId id="513" r:id="rId6"/>
    <p:sldId id="498" r:id="rId7"/>
    <p:sldId id="499" r:id="rId8"/>
    <p:sldId id="500" r:id="rId9"/>
    <p:sldId id="494" r:id="rId10"/>
    <p:sldId id="493" r:id="rId11"/>
    <p:sldId id="503" r:id="rId12"/>
    <p:sldId id="504" r:id="rId13"/>
    <p:sldId id="505" r:id="rId14"/>
    <p:sldId id="502" r:id="rId15"/>
    <p:sldId id="501" r:id="rId16"/>
    <p:sldId id="507" r:id="rId17"/>
    <p:sldId id="506" r:id="rId18"/>
    <p:sldId id="448" r:id="rId19"/>
    <p:sldId id="514" r:id="rId20"/>
    <p:sldId id="445" r:id="rId21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88"/>
        <p:guide pos="395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65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-92075" y="6482715"/>
            <a:ext cx="12284075" cy="375920"/>
          </a:xfrm>
          <a:prstGeom prst="triangle">
            <a:avLst>
              <a:gd name="adj" fmla="val 100000"/>
            </a:avLst>
          </a:prstGeom>
          <a:solidFill>
            <a:schemeClr val="bg2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6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5365750" y="2186305"/>
            <a:ext cx="6813550" cy="1325245"/>
          </a:xfrm>
        </p:spPr>
        <p:txBody>
          <a:bodyPr anchor="b">
            <a:noAutofit/>
          </a:bodyPr>
          <a:p>
            <a:pPr defTabSz="914400">
              <a:buSzTx/>
            </a:pPr>
            <a:r>
              <a:rPr lang="zh-CN" altLang="en-US" sz="40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老年人安全用药护理</a:t>
            </a:r>
            <a:br>
              <a:rPr lang="zh-CN" altLang="en-US" sz="66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zh-CN" altLang="en-US" sz="32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Alzheimer </a:t>
            </a:r>
            <a:r>
              <a:rPr lang="en-US" altLang="zh-CN" sz="32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D</a:t>
            </a:r>
            <a:r>
              <a:rPr lang="zh-CN" altLang="en-US" sz="32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isease</a:t>
            </a:r>
            <a:endParaRPr lang="zh-CN" altLang="en-US" sz="3200" b="0" kern="1200" baseline="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7315016" y="3618197"/>
            <a:ext cx="2897262" cy="603335"/>
            <a:chOff x="7598226" y="974057"/>
            <a:chExt cx="2897262" cy="603335"/>
          </a:xfrm>
        </p:grpSpPr>
        <p:grpSp>
          <p:nvGrpSpPr>
            <p:cNvPr id="38" name="组合 37"/>
            <p:cNvGrpSpPr/>
            <p:nvPr/>
          </p:nvGrpSpPr>
          <p:grpSpPr>
            <a:xfrm>
              <a:off x="7598226" y="974057"/>
              <a:ext cx="602129" cy="602129"/>
              <a:chOff x="4092575" y="674688"/>
              <a:chExt cx="3171825" cy="3171825"/>
            </a:xfrm>
          </p:grpSpPr>
          <p:sp>
            <p:nvSpPr>
              <p:cNvPr id="22" name="Oval 10"/>
              <p:cNvSpPr>
                <a:spLocks noChangeArrowheads="1"/>
              </p:cNvSpPr>
              <p:nvPr/>
            </p:nvSpPr>
            <p:spPr bwMode="auto">
              <a:xfrm>
                <a:off x="4092575" y="674688"/>
                <a:ext cx="3171825" cy="3171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4727575" y="1306513"/>
                <a:ext cx="1900238" cy="1903413"/>
                <a:chOff x="4727575" y="1306513"/>
                <a:chExt cx="1900238" cy="1903413"/>
              </a:xfrm>
            </p:grpSpPr>
            <p:sp>
              <p:nvSpPr>
                <p:cNvPr id="23" name="Freeform 11"/>
                <p:cNvSpPr/>
                <p:nvPr/>
              </p:nvSpPr>
              <p:spPr bwMode="auto">
                <a:xfrm>
                  <a:off x="5246688" y="1306513"/>
                  <a:ext cx="865188" cy="1411288"/>
                </a:xfrm>
                <a:custGeom>
                  <a:avLst/>
                  <a:gdLst>
                    <a:gd name="T0" fmla="*/ 16 w 230"/>
                    <a:gd name="T1" fmla="*/ 185 h 375"/>
                    <a:gd name="T2" fmla="*/ 64 w 230"/>
                    <a:gd name="T3" fmla="*/ 254 h 375"/>
                    <a:gd name="T4" fmla="*/ 60 w 230"/>
                    <a:gd name="T5" fmla="*/ 285 h 375"/>
                    <a:gd name="T6" fmla="*/ 46 w 230"/>
                    <a:gd name="T7" fmla="*/ 290 h 375"/>
                    <a:gd name="T8" fmla="*/ 54 w 230"/>
                    <a:gd name="T9" fmla="*/ 321 h 375"/>
                    <a:gd name="T10" fmla="*/ 64 w 230"/>
                    <a:gd name="T11" fmla="*/ 347 h 375"/>
                    <a:gd name="T12" fmla="*/ 74 w 230"/>
                    <a:gd name="T13" fmla="*/ 366 h 375"/>
                    <a:gd name="T14" fmla="*/ 77 w 230"/>
                    <a:gd name="T15" fmla="*/ 369 h 375"/>
                    <a:gd name="T16" fmla="*/ 84 w 230"/>
                    <a:gd name="T17" fmla="*/ 372 h 375"/>
                    <a:gd name="T18" fmla="*/ 95 w 230"/>
                    <a:gd name="T19" fmla="*/ 373 h 375"/>
                    <a:gd name="T20" fmla="*/ 105 w 230"/>
                    <a:gd name="T21" fmla="*/ 374 h 375"/>
                    <a:gd name="T22" fmla="*/ 115 w 230"/>
                    <a:gd name="T23" fmla="*/ 375 h 375"/>
                    <a:gd name="T24" fmla="*/ 118 w 230"/>
                    <a:gd name="T25" fmla="*/ 375 h 375"/>
                    <a:gd name="T26" fmla="*/ 125 w 230"/>
                    <a:gd name="T27" fmla="*/ 374 h 375"/>
                    <a:gd name="T28" fmla="*/ 135 w 230"/>
                    <a:gd name="T29" fmla="*/ 374 h 375"/>
                    <a:gd name="T30" fmla="*/ 145 w 230"/>
                    <a:gd name="T31" fmla="*/ 373 h 375"/>
                    <a:gd name="T32" fmla="*/ 155 w 230"/>
                    <a:gd name="T33" fmla="*/ 371 h 375"/>
                    <a:gd name="T34" fmla="*/ 159 w 230"/>
                    <a:gd name="T35" fmla="*/ 369 h 375"/>
                    <a:gd name="T36" fmla="*/ 165 w 230"/>
                    <a:gd name="T37" fmla="*/ 357 h 375"/>
                    <a:gd name="T38" fmla="*/ 175 w 230"/>
                    <a:gd name="T39" fmla="*/ 327 h 375"/>
                    <a:gd name="T40" fmla="*/ 184 w 230"/>
                    <a:gd name="T41" fmla="*/ 290 h 375"/>
                    <a:gd name="T42" fmla="*/ 169 w 230"/>
                    <a:gd name="T43" fmla="*/ 285 h 375"/>
                    <a:gd name="T44" fmla="*/ 166 w 230"/>
                    <a:gd name="T45" fmla="*/ 255 h 375"/>
                    <a:gd name="T46" fmla="*/ 215 w 230"/>
                    <a:gd name="T47" fmla="*/ 184 h 375"/>
                    <a:gd name="T48" fmla="*/ 225 w 230"/>
                    <a:gd name="T49" fmla="*/ 178 h 375"/>
                    <a:gd name="T50" fmla="*/ 225 w 230"/>
                    <a:gd name="T51" fmla="*/ 126 h 375"/>
                    <a:gd name="T52" fmla="*/ 222 w 230"/>
                    <a:gd name="T53" fmla="*/ 123 h 375"/>
                    <a:gd name="T54" fmla="*/ 116 w 230"/>
                    <a:gd name="T55" fmla="*/ 0 h 375"/>
                    <a:gd name="T56" fmla="*/ 9 w 230"/>
                    <a:gd name="T57" fmla="*/ 123 h 375"/>
                    <a:gd name="T58" fmla="*/ 5 w 230"/>
                    <a:gd name="T59" fmla="*/ 126 h 375"/>
                    <a:gd name="T60" fmla="*/ 5 w 230"/>
                    <a:gd name="T61" fmla="*/ 178 h 375"/>
                    <a:gd name="T62" fmla="*/ 16 w 230"/>
                    <a:gd name="T63" fmla="*/ 185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30" h="375">
                      <a:moveTo>
                        <a:pt x="16" y="185"/>
                      </a:moveTo>
                      <a:cubicBezTo>
                        <a:pt x="25" y="214"/>
                        <a:pt x="42" y="238"/>
                        <a:pt x="64" y="254"/>
                      </a:cubicBezTo>
                      <a:cubicBezTo>
                        <a:pt x="60" y="285"/>
                        <a:pt x="60" y="285"/>
                        <a:pt x="60" y="285"/>
                      </a:cubicBezTo>
                      <a:cubicBezTo>
                        <a:pt x="46" y="290"/>
                        <a:pt x="46" y="290"/>
                        <a:pt x="46" y="290"/>
                      </a:cubicBezTo>
                      <a:cubicBezTo>
                        <a:pt x="47" y="299"/>
                        <a:pt x="50" y="310"/>
                        <a:pt x="54" y="321"/>
                      </a:cubicBezTo>
                      <a:cubicBezTo>
                        <a:pt x="57" y="330"/>
                        <a:pt x="61" y="339"/>
                        <a:pt x="64" y="347"/>
                      </a:cubicBezTo>
                      <a:cubicBezTo>
                        <a:pt x="68" y="355"/>
                        <a:pt x="72" y="363"/>
                        <a:pt x="74" y="366"/>
                      </a:cubicBezTo>
                      <a:cubicBezTo>
                        <a:pt x="75" y="368"/>
                        <a:pt x="76" y="369"/>
                        <a:pt x="77" y="369"/>
                      </a:cubicBezTo>
                      <a:cubicBezTo>
                        <a:pt x="79" y="370"/>
                        <a:pt x="81" y="371"/>
                        <a:pt x="84" y="372"/>
                      </a:cubicBezTo>
                      <a:cubicBezTo>
                        <a:pt x="88" y="372"/>
                        <a:pt x="91" y="373"/>
                        <a:pt x="95" y="373"/>
                      </a:cubicBezTo>
                      <a:cubicBezTo>
                        <a:pt x="98" y="374"/>
                        <a:pt x="101" y="374"/>
                        <a:pt x="105" y="374"/>
                      </a:cubicBezTo>
                      <a:cubicBezTo>
                        <a:pt x="108" y="374"/>
                        <a:pt x="112" y="374"/>
                        <a:pt x="115" y="375"/>
                      </a:cubicBezTo>
                      <a:cubicBezTo>
                        <a:pt x="116" y="375"/>
                        <a:pt x="117" y="375"/>
                        <a:pt x="118" y="375"/>
                      </a:cubicBezTo>
                      <a:cubicBezTo>
                        <a:pt x="120" y="375"/>
                        <a:pt x="122" y="375"/>
                        <a:pt x="125" y="374"/>
                      </a:cubicBezTo>
                      <a:cubicBezTo>
                        <a:pt x="128" y="374"/>
                        <a:pt x="131" y="374"/>
                        <a:pt x="135" y="374"/>
                      </a:cubicBezTo>
                      <a:cubicBezTo>
                        <a:pt x="138" y="374"/>
                        <a:pt x="142" y="373"/>
                        <a:pt x="145" y="373"/>
                      </a:cubicBezTo>
                      <a:cubicBezTo>
                        <a:pt x="149" y="372"/>
                        <a:pt x="152" y="371"/>
                        <a:pt x="155" y="371"/>
                      </a:cubicBezTo>
                      <a:cubicBezTo>
                        <a:pt x="156" y="370"/>
                        <a:pt x="158" y="370"/>
                        <a:pt x="159" y="369"/>
                      </a:cubicBezTo>
                      <a:cubicBezTo>
                        <a:pt x="160" y="368"/>
                        <a:pt x="163" y="364"/>
                        <a:pt x="165" y="357"/>
                      </a:cubicBezTo>
                      <a:cubicBezTo>
                        <a:pt x="169" y="349"/>
                        <a:pt x="172" y="338"/>
                        <a:pt x="175" y="327"/>
                      </a:cubicBezTo>
                      <a:cubicBezTo>
                        <a:pt x="179" y="314"/>
                        <a:pt x="182" y="300"/>
                        <a:pt x="184" y="290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6" y="255"/>
                        <a:pt x="166" y="255"/>
                        <a:pt x="166" y="255"/>
                      </a:cubicBezTo>
                      <a:cubicBezTo>
                        <a:pt x="188" y="239"/>
                        <a:pt x="206" y="214"/>
                        <a:pt x="215" y="184"/>
                      </a:cubicBezTo>
                      <a:cubicBezTo>
                        <a:pt x="219" y="183"/>
                        <a:pt x="223" y="181"/>
                        <a:pt x="225" y="178"/>
                      </a:cubicBezTo>
                      <a:cubicBezTo>
                        <a:pt x="229" y="173"/>
                        <a:pt x="230" y="133"/>
                        <a:pt x="225" y="126"/>
                      </a:cubicBezTo>
                      <a:cubicBezTo>
                        <a:pt x="225" y="124"/>
                        <a:pt x="223" y="123"/>
                        <a:pt x="222" y="123"/>
                      </a:cubicBezTo>
                      <a:cubicBezTo>
                        <a:pt x="217" y="54"/>
                        <a:pt x="171" y="0"/>
                        <a:pt x="116" y="0"/>
                      </a:cubicBezTo>
                      <a:cubicBezTo>
                        <a:pt x="60" y="0"/>
                        <a:pt x="14" y="54"/>
                        <a:pt x="9" y="123"/>
                      </a:cubicBezTo>
                      <a:cubicBezTo>
                        <a:pt x="7" y="123"/>
                        <a:pt x="6" y="124"/>
                        <a:pt x="5" y="126"/>
                      </a:cubicBezTo>
                      <a:cubicBezTo>
                        <a:pt x="0" y="133"/>
                        <a:pt x="1" y="173"/>
                        <a:pt x="5" y="178"/>
                      </a:cubicBezTo>
                      <a:cubicBezTo>
                        <a:pt x="7" y="181"/>
                        <a:pt x="12" y="183"/>
                        <a:pt x="16" y="1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4727575" y="2413001"/>
                  <a:ext cx="1900238" cy="796925"/>
                </a:xfrm>
                <a:custGeom>
                  <a:avLst/>
                  <a:gdLst>
                    <a:gd name="T0" fmla="*/ 333 w 505"/>
                    <a:gd name="T1" fmla="*/ 0 h 212"/>
                    <a:gd name="T2" fmla="*/ 303 w 505"/>
                    <a:gd name="T3" fmla="*/ 85 h 212"/>
                    <a:gd name="T4" fmla="*/ 283 w 505"/>
                    <a:gd name="T5" fmla="*/ 90 h 212"/>
                    <a:gd name="T6" fmla="*/ 262 w 505"/>
                    <a:gd name="T7" fmla="*/ 92 h 212"/>
                    <a:gd name="T8" fmla="*/ 270 w 505"/>
                    <a:gd name="T9" fmla="*/ 160 h 212"/>
                    <a:gd name="T10" fmla="*/ 287 w 505"/>
                    <a:gd name="T11" fmla="*/ 163 h 212"/>
                    <a:gd name="T12" fmla="*/ 300 w 505"/>
                    <a:gd name="T13" fmla="*/ 164 h 212"/>
                    <a:gd name="T14" fmla="*/ 318 w 505"/>
                    <a:gd name="T15" fmla="*/ 163 h 212"/>
                    <a:gd name="T16" fmla="*/ 331 w 505"/>
                    <a:gd name="T17" fmla="*/ 157 h 212"/>
                    <a:gd name="T18" fmla="*/ 336 w 505"/>
                    <a:gd name="T19" fmla="*/ 96 h 212"/>
                    <a:gd name="T20" fmla="*/ 328 w 505"/>
                    <a:gd name="T21" fmla="*/ 90 h 212"/>
                    <a:gd name="T22" fmla="*/ 326 w 505"/>
                    <a:gd name="T23" fmla="*/ 67 h 212"/>
                    <a:gd name="T24" fmla="*/ 333 w 505"/>
                    <a:gd name="T25" fmla="*/ 60 h 212"/>
                    <a:gd name="T26" fmla="*/ 341 w 505"/>
                    <a:gd name="T27" fmla="*/ 57 h 212"/>
                    <a:gd name="T28" fmla="*/ 346 w 505"/>
                    <a:gd name="T29" fmla="*/ 57 h 212"/>
                    <a:gd name="T30" fmla="*/ 353 w 505"/>
                    <a:gd name="T31" fmla="*/ 60 h 212"/>
                    <a:gd name="T32" fmla="*/ 361 w 505"/>
                    <a:gd name="T33" fmla="*/ 67 h 212"/>
                    <a:gd name="T34" fmla="*/ 358 w 505"/>
                    <a:gd name="T35" fmla="*/ 90 h 212"/>
                    <a:gd name="T36" fmla="*/ 351 w 505"/>
                    <a:gd name="T37" fmla="*/ 96 h 212"/>
                    <a:gd name="T38" fmla="*/ 337 w 505"/>
                    <a:gd name="T39" fmla="*/ 169 h 212"/>
                    <a:gd name="T40" fmla="*/ 324 w 505"/>
                    <a:gd name="T41" fmla="*/ 173 h 212"/>
                    <a:gd name="T42" fmla="*/ 306 w 505"/>
                    <a:gd name="T43" fmla="*/ 175 h 212"/>
                    <a:gd name="T44" fmla="*/ 300 w 505"/>
                    <a:gd name="T45" fmla="*/ 175 h 212"/>
                    <a:gd name="T46" fmla="*/ 287 w 505"/>
                    <a:gd name="T47" fmla="*/ 175 h 212"/>
                    <a:gd name="T48" fmla="*/ 269 w 505"/>
                    <a:gd name="T49" fmla="*/ 172 h 212"/>
                    <a:gd name="T50" fmla="*/ 256 w 505"/>
                    <a:gd name="T51" fmla="*/ 154 h 212"/>
                    <a:gd name="T52" fmla="*/ 233 w 505"/>
                    <a:gd name="T53" fmla="*/ 91 h 212"/>
                    <a:gd name="T54" fmla="*/ 210 w 505"/>
                    <a:gd name="T55" fmla="*/ 86 h 212"/>
                    <a:gd name="T56" fmla="*/ 182 w 505"/>
                    <a:gd name="T57" fmla="*/ 33 h 212"/>
                    <a:gd name="T58" fmla="*/ 23 w 505"/>
                    <a:gd name="T59" fmla="*/ 62 h 212"/>
                    <a:gd name="T60" fmla="*/ 253 w 505"/>
                    <a:gd name="T61" fmla="*/ 212 h 212"/>
                    <a:gd name="T62" fmla="*/ 170 w 505"/>
                    <a:gd name="T63" fmla="*/ 128 h 212"/>
                    <a:gd name="T64" fmla="*/ 154 w 505"/>
                    <a:gd name="T65" fmla="*/ 128 h 212"/>
                    <a:gd name="T66" fmla="*/ 138 w 505"/>
                    <a:gd name="T67" fmla="*/ 128 h 212"/>
                    <a:gd name="T68" fmla="*/ 134 w 505"/>
                    <a:gd name="T69" fmla="*/ 163 h 212"/>
                    <a:gd name="T70" fmla="*/ 131 w 505"/>
                    <a:gd name="T71" fmla="*/ 163 h 212"/>
                    <a:gd name="T72" fmla="*/ 128 w 505"/>
                    <a:gd name="T73" fmla="*/ 163 h 212"/>
                    <a:gd name="T74" fmla="*/ 125 w 505"/>
                    <a:gd name="T75" fmla="*/ 163 h 212"/>
                    <a:gd name="T76" fmla="*/ 122 w 505"/>
                    <a:gd name="T77" fmla="*/ 163 h 212"/>
                    <a:gd name="T78" fmla="*/ 119 w 505"/>
                    <a:gd name="T79" fmla="*/ 163 h 212"/>
                    <a:gd name="T80" fmla="*/ 111 w 505"/>
                    <a:gd name="T81" fmla="*/ 128 h 212"/>
                    <a:gd name="T82" fmla="*/ 95 w 505"/>
                    <a:gd name="T83" fmla="*/ 128 h 212"/>
                    <a:gd name="T84" fmla="*/ 84 w 505"/>
                    <a:gd name="T85" fmla="*/ 113 h 212"/>
                    <a:gd name="T86" fmla="*/ 100 w 505"/>
                    <a:gd name="T87" fmla="*/ 113 h 212"/>
                    <a:gd name="T88" fmla="*/ 116 w 505"/>
                    <a:gd name="T89" fmla="*/ 113 h 212"/>
                    <a:gd name="T90" fmla="*/ 120 w 505"/>
                    <a:gd name="T91" fmla="*/ 78 h 212"/>
                    <a:gd name="T92" fmla="*/ 123 w 505"/>
                    <a:gd name="T93" fmla="*/ 78 h 212"/>
                    <a:gd name="T94" fmla="*/ 126 w 505"/>
                    <a:gd name="T95" fmla="*/ 78 h 212"/>
                    <a:gd name="T96" fmla="*/ 129 w 505"/>
                    <a:gd name="T97" fmla="*/ 78 h 212"/>
                    <a:gd name="T98" fmla="*/ 132 w 505"/>
                    <a:gd name="T99" fmla="*/ 78 h 212"/>
                    <a:gd name="T100" fmla="*/ 135 w 505"/>
                    <a:gd name="T101" fmla="*/ 78 h 212"/>
                    <a:gd name="T102" fmla="*/ 143 w 505"/>
                    <a:gd name="T103" fmla="*/ 113 h 212"/>
                    <a:gd name="T104" fmla="*/ 159 w 505"/>
                    <a:gd name="T105" fmla="*/ 113 h 212"/>
                    <a:gd name="T106" fmla="*/ 170 w 505"/>
                    <a:gd name="T107" fmla="*/ 12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05" h="212">
                      <a:moveTo>
                        <a:pt x="483" y="62"/>
                      </a:moveTo>
                      <a:cubicBezTo>
                        <a:pt x="474" y="51"/>
                        <a:pt x="443" y="41"/>
                        <a:pt x="443" y="41"/>
                      </a:cubicBezTo>
                      <a:cubicBezTo>
                        <a:pt x="333" y="0"/>
                        <a:pt x="333" y="0"/>
                        <a:pt x="333" y="0"/>
                      </a:cubicBezTo>
                      <a:cubicBezTo>
                        <a:pt x="331" y="10"/>
                        <a:pt x="328" y="25"/>
                        <a:pt x="324" y="40"/>
                      </a:cubicBezTo>
                      <a:cubicBezTo>
                        <a:pt x="321" y="50"/>
                        <a:pt x="317" y="61"/>
                        <a:pt x="313" y="69"/>
                      </a:cubicBezTo>
                      <a:cubicBezTo>
                        <a:pt x="310" y="76"/>
                        <a:pt x="307" y="82"/>
                        <a:pt x="303" y="85"/>
                      </a:cubicBezTo>
                      <a:cubicBezTo>
                        <a:pt x="303" y="85"/>
                        <a:pt x="302" y="85"/>
                        <a:pt x="302" y="86"/>
                      </a:cubicBezTo>
                      <a:cubicBezTo>
                        <a:pt x="299" y="87"/>
                        <a:pt x="296" y="88"/>
                        <a:pt x="293" y="89"/>
                      </a:cubicBezTo>
                      <a:cubicBezTo>
                        <a:pt x="290" y="89"/>
                        <a:pt x="287" y="90"/>
                        <a:pt x="283" y="90"/>
                      </a:cubicBezTo>
                      <a:cubicBezTo>
                        <a:pt x="280" y="91"/>
                        <a:pt x="276" y="91"/>
                        <a:pt x="273" y="91"/>
                      </a:cubicBezTo>
                      <a:cubicBezTo>
                        <a:pt x="269" y="92"/>
                        <a:pt x="266" y="92"/>
                        <a:pt x="263" y="92"/>
                      </a:cubicBezTo>
                      <a:cubicBezTo>
                        <a:pt x="262" y="92"/>
                        <a:pt x="262" y="92"/>
                        <a:pt x="262" y="92"/>
                      </a:cubicBezTo>
                      <a:cubicBezTo>
                        <a:pt x="262" y="96"/>
                        <a:pt x="262" y="101"/>
                        <a:pt x="262" y="105"/>
                      </a:cubicBezTo>
                      <a:cubicBezTo>
                        <a:pt x="264" y="127"/>
                        <a:pt x="266" y="148"/>
                        <a:pt x="269" y="157"/>
                      </a:cubicBezTo>
                      <a:cubicBezTo>
                        <a:pt x="269" y="158"/>
                        <a:pt x="269" y="159"/>
                        <a:pt x="270" y="160"/>
                      </a:cubicBezTo>
                      <a:cubicBezTo>
                        <a:pt x="271" y="161"/>
                        <a:pt x="273" y="161"/>
                        <a:pt x="275" y="162"/>
                      </a:cubicBezTo>
                      <a:cubicBezTo>
                        <a:pt x="277" y="162"/>
                        <a:pt x="279" y="162"/>
                        <a:pt x="281" y="163"/>
                      </a:cubicBezTo>
                      <a:cubicBezTo>
                        <a:pt x="283" y="163"/>
                        <a:pt x="285" y="163"/>
                        <a:pt x="287" y="163"/>
                      </a:cubicBezTo>
                      <a:cubicBezTo>
                        <a:pt x="289" y="163"/>
                        <a:pt x="291" y="164"/>
                        <a:pt x="293" y="164"/>
                      </a:cubicBezTo>
                      <a:cubicBezTo>
                        <a:pt x="296" y="164"/>
                        <a:pt x="298" y="164"/>
                        <a:pt x="300" y="164"/>
                      </a:cubicBezTo>
                      <a:cubicBezTo>
                        <a:pt x="300" y="164"/>
                        <a:pt x="300" y="164"/>
                        <a:pt x="300" y="164"/>
                      </a:cubicBezTo>
                      <a:cubicBezTo>
                        <a:pt x="301" y="164"/>
                        <a:pt x="303" y="164"/>
                        <a:pt x="306" y="164"/>
                      </a:cubicBezTo>
                      <a:cubicBezTo>
                        <a:pt x="308" y="164"/>
                        <a:pt x="310" y="163"/>
                        <a:pt x="312" y="163"/>
                      </a:cubicBezTo>
                      <a:cubicBezTo>
                        <a:pt x="314" y="163"/>
                        <a:pt x="316" y="163"/>
                        <a:pt x="318" y="163"/>
                      </a:cubicBezTo>
                      <a:cubicBezTo>
                        <a:pt x="320" y="162"/>
                        <a:pt x="322" y="162"/>
                        <a:pt x="324" y="162"/>
                      </a:cubicBezTo>
                      <a:cubicBezTo>
                        <a:pt x="326" y="161"/>
                        <a:pt x="328" y="161"/>
                        <a:pt x="329" y="160"/>
                      </a:cubicBezTo>
                      <a:cubicBezTo>
                        <a:pt x="330" y="159"/>
                        <a:pt x="330" y="158"/>
                        <a:pt x="331" y="157"/>
                      </a:cubicBezTo>
                      <a:cubicBezTo>
                        <a:pt x="333" y="149"/>
                        <a:pt x="336" y="127"/>
                        <a:pt x="337" y="105"/>
                      </a:cubicBezTo>
                      <a:cubicBezTo>
                        <a:pt x="337" y="102"/>
                        <a:pt x="337" y="99"/>
                        <a:pt x="337" y="96"/>
                      </a:cubicBezTo>
                      <a:cubicBezTo>
                        <a:pt x="337" y="96"/>
                        <a:pt x="336" y="96"/>
                        <a:pt x="336" y="96"/>
                      </a:cubicBezTo>
                      <a:cubicBezTo>
                        <a:pt x="335" y="95"/>
                        <a:pt x="334" y="95"/>
                        <a:pt x="333" y="95"/>
                      </a:cubicBezTo>
                      <a:cubicBezTo>
                        <a:pt x="332" y="94"/>
                        <a:pt x="332" y="93"/>
                        <a:pt x="331" y="93"/>
                      </a:cubicBezTo>
                      <a:cubicBezTo>
                        <a:pt x="330" y="92"/>
                        <a:pt x="329" y="91"/>
                        <a:pt x="328" y="90"/>
                      </a:cubicBezTo>
                      <a:cubicBezTo>
                        <a:pt x="327" y="89"/>
                        <a:pt x="326" y="88"/>
                        <a:pt x="326" y="87"/>
                      </a:cubicBezTo>
                      <a:cubicBezTo>
                        <a:pt x="324" y="84"/>
                        <a:pt x="323" y="81"/>
                        <a:pt x="323" y="77"/>
                      </a:cubicBezTo>
                      <a:cubicBezTo>
                        <a:pt x="323" y="74"/>
                        <a:pt x="324" y="70"/>
                        <a:pt x="326" y="67"/>
                      </a:cubicBezTo>
                      <a:cubicBezTo>
                        <a:pt x="326" y="66"/>
                        <a:pt x="327" y="65"/>
                        <a:pt x="328" y="64"/>
                      </a:cubicBezTo>
                      <a:cubicBezTo>
                        <a:pt x="329" y="63"/>
                        <a:pt x="330" y="62"/>
                        <a:pt x="331" y="62"/>
                      </a:cubicBezTo>
                      <a:cubicBezTo>
                        <a:pt x="332" y="61"/>
                        <a:pt x="332" y="60"/>
                        <a:pt x="333" y="60"/>
                      </a:cubicBezTo>
                      <a:cubicBezTo>
                        <a:pt x="334" y="59"/>
                        <a:pt x="335" y="59"/>
                        <a:pt x="336" y="59"/>
                      </a:cubicBezTo>
                      <a:cubicBezTo>
                        <a:pt x="337" y="58"/>
                        <a:pt x="337" y="58"/>
                        <a:pt x="338" y="58"/>
                      </a:cubicBezTo>
                      <a:cubicBezTo>
                        <a:pt x="339" y="58"/>
                        <a:pt x="340" y="57"/>
                        <a:pt x="341" y="57"/>
                      </a:cubicBezTo>
                      <a:cubicBezTo>
                        <a:pt x="342" y="57"/>
                        <a:pt x="342" y="57"/>
                        <a:pt x="343" y="57"/>
                      </a:cubicBezTo>
                      <a:cubicBezTo>
                        <a:pt x="343" y="57"/>
                        <a:pt x="343" y="57"/>
                        <a:pt x="343" y="57"/>
                      </a:cubicBezTo>
                      <a:cubicBezTo>
                        <a:pt x="344" y="57"/>
                        <a:pt x="345" y="57"/>
                        <a:pt x="346" y="57"/>
                      </a:cubicBezTo>
                      <a:cubicBezTo>
                        <a:pt x="347" y="57"/>
                        <a:pt x="348" y="58"/>
                        <a:pt x="348" y="58"/>
                      </a:cubicBezTo>
                      <a:cubicBezTo>
                        <a:pt x="349" y="58"/>
                        <a:pt x="350" y="58"/>
                        <a:pt x="351" y="59"/>
                      </a:cubicBezTo>
                      <a:cubicBezTo>
                        <a:pt x="352" y="59"/>
                        <a:pt x="353" y="59"/>
                        <a:pt x="353" y="60"/>
                      </a:cubicBezTo>
                      <a:cubicBezTo>
                        <a:pt x="354" y="60"/>
                        <a:pt x="355" y="61"/>
                        <a:pt x="356" y="61"/>
                      </a:cubicBezTo>
                      <a:cubicBezTo>
                        <a:pt x="357" y="62"/>
                        <a:pt x="358" y="63"/>
                        <a:pt x="358" y="64"/>
                      </a:cubicBezTo>
                      <a:cubicBezTo>
                        <a:pt x="359" y="65"/>
                        <a:pt x="360" y="66"/>
                        <a:pt x="361" y="67"/>
                      </a:cubicBezTo>
                      <a:cubicBezTo>
                        <a:pt x="363" y="70"/>
                        <a:pt x="363" y="74"/>
                        <a:pt x="363" y="77"/>
                      </a:cubicBezTo>
                      <a:cubicBezTo>
                        <a:pt x="363" y="81"/>
                        <a:pt x="363" y="84"/>
                        <a:pt x="361" y="87"/>
                      </a:cubicBezTo>
                      <a:cubicBezTo>
                        <a:pt x="360" y="88"/>
                        <a:pt x="359" y="89"/>
                        <a:pt x="358" y="90"/>
                      </a:cubicBezTo>
                      <a:cubicBezTo>
                        <a:pt x="358" y="91"/>
                        <a:pt x="357" y="92"/>
                        <a:pt x="356" y="93"/>
                      </a:cubicBezTo>
                      <a:cubicBezTo>
                        <a:pt x="355" y="93"/>
                        <a:pt x="354" y="94"/>
                        <a:pt x="353" y="95"/>
                      </a:cubicBezTo>
                      <a:cubicBezTo>
                        <a:pt x="353" y="95"/>
                        <a:pt x="352" y="95"/>
                        <a:pt x="351" y="96"/>
                      </a:cubicBezTo>
                      <a:cubicBezTo>
                        <a:pt x="350" y="96"/>
                        <a:pt x="350" y="96"/>
                        <a:pt x="349" y="96"/>
                      </a:cubicBezTo>
                      <a:cubicBezTo>
                        <a:pt x="348" y="123"/>
                        <a:pt x="346" y="142"/>
                        <a:pt x="343" y="154"/>
                      </a:cubicBezTo>
                      <a:cubicBezTo>
                        <a:pt x="341" y="162"/>
                        <a:pt x="339" y="166"/>
                        <a:pt x="337" y="169"/>
                      </a:cubicBezTo>
                      <a:cubicBezTo>
                        <a:pt x="336" y="169"/>
                        <a:pt x="336" y="170"/>
                        <a:pt x="335" y="170"/>
                      </a:cubicBezTo>
                      <a:cubicBezTo>
                        <a:pt x="334" y="171"/>
                        <a:pt x="332" y="171"/>
                        <a:pt x="331" y="172"/>
                      </a:cubicBezTo>
                      <a:cubicBezTo>
                        <a:pt x="329" y="172"/>
                        <a:pt x="327" y="173"/>
                        <a:pt x="324" y="173"/>
                      </a:cubicBezTo>
                      <a:cubicBezTo>
                        <a:pt x="322" y="174"/>
                        <a:pt x="320" y="174"/>
                        <a:pt x="318" y="174"/>
                      </a:cubicBezTo>
                      <a:cubicBezTo>
                        <a:pt x="316" y="175"/>
                        <a:pt x="314" y="175"/>
                        <a:pt x="312" y="175"/>
                      </a:cubicBezTo>
                      <a:cubicBezTo>
                        <a:pt x="310" y="175"/>
                        <a:pt x="308" y="175"/>
                        <a:pt x="306" y="175"/>
                      </a:cubicBezTo>
                      <a:cubicBezTo>
                        <a:pt x="303" y="175"/>
                        <a:pt x="301" y="175"/>
                        <a:pt x="300" y="175"/>
                      </a:cubicBezTo>
                      <a:cubicBezTo>
                        <a:pt x="300" y="175"/>
                        <a:pt x="300" y="175"/>
                        <a:pt x="300" y="175"/>
                      </a:cubicBezTo>
                      <a:cubicBezTo>
                        <a:pt x="300" y="175"/>
                        <a:pt x="300" y="175"/>
                        <a:pt x="300" y="175"/>
                      </a:cubicBezTo>
                      <a:cubicBezTo>
                        <a:pt x="299" y="175"/>
                        <a:pt x="299" y="175"/>
                        <a:pt x="299" y="175"/>
                      </a:cubicBezTo>
                      <a:cubicBezTo>
                        <a:pt x="298" y="175"/>
                        <a:pt x="296" y="175"/>
                        <a:pt x="293" y="175"/>
                      </a:cubicBezTo>
                      <a:cubicBezTo>
                        <a:pt x="291" y="175"/>
                        <a:pt x="289" y="175"/>
                        <a:pt x="287" y="175"/>
                      </a:cubicBezTo>
                      <a:cubicBezTo>
                        <a:pt x="285" y="175"/>
                        <a:pt x="283" y="175"/>
                        <a:pt x="281" y="174"/>
                      </a:cubicBezTo>
                      <a:cubicBezTo>
                        <a:pt x="279" y="174"/>
                        <a:pt x="277" y="174"/>
                        <a:pt x="275" y="173"/>
                      </a:cubicBezTo>
                      <a:cubicBezTo>
                        <a:pt x="273" y="173"/>
                        <a:pt x="270" y="172"/>
                        <a:pt x="269" y="172"/>
                      </a:cubicBezTo>
                      <a:cubicBezTo>
                        <a:pt x="267" y="171"/>
                        <a:pt x="265" y="171"/>
                        <a:pt x="264" y="170"/>
                      </a:cubicBezTo>
                      <a:cubicBezTo>
                        <a:pt x="263" y="170"/>
                        <a:pt x="263" y="169"/>
                        <a:pt x="262" y="169"/>
                      </a:cubicBezTo>
                      <a:cubicBezTo>
                        <a:pt x="260" y="166"/>
                        <a:pt x="258" y="162"/>
                        <a:pt x="256" y="154"/>
                      </a:cubicBezTo>
                      <a:cubicBezTo>
                        <a:pt x="253" y="141"/>
                        <a:pt x="251" y="120"/>
                        <a:pt x="250" y="92"/>
                      </a:cubicBezTo>
                      <a:cubicBezTo>
                        <a:pt x="248" y="92"/>
                        <a:pt x="245" y="92"/>
                        <a:pt x="243" y="92"/>
                      </a:cubicBezTo>
                      <a:cubicBezTo>
                        <a:pt x="240" y="92"/>
                        <a:pt x="236" y="91"/>
                        <a:pt x="233" y="91"/>
                      </a:cubicBezTo>
                      <a:cubicBezTo>
                        <a:pt x="229" y="91"/>
                        <a:pt x="226" y="90"/>
                        <a:pt x="222" y="89"/>
                      </a:cubicBezTo>
                      <a:cubicBezTo>
                        <a:pt x="219" y="89"/>
                        <a:pt x="215" y="88"/>
                        <a:pt x="212" y="87"/>
                      </a:cubicBezTo>
                      <a:cubicBezTo>
                        <a:pt x="211" y="86"/>
                        <a:pt x="211" y="86"/>
                        <a:pt x="210" y="86"/>
                      </a:cubicBezTo>
                      <a:cubicBezTo>
                        <a:pt x="208" y="85"/>
                        <a:pt x="205" y="82"/>
                        <a:pt x="202" y="78"/>
                      </a:cubicBezTo>
                      <a:cubicBezTo>
                        <a:pt x="199" y="73"/>
                        <a:pt x="196" y="66"/>
                        <a:pt x="192" y="59"/>
                      </a:cubicBezTo>
                      <a:cubicBezTo>
                        <a:pt x="189" y="51"/>
                        <a:pt x="185" y="42"/>
                        <a:pt x="182" y="33"/>
                      </a:cubicBezTo>
                      <a:cubicBezTo>
                        <a:pt x="178" y="21"/>
                        <a:pt x="174" y="9"/>
                        <a:pt x="173" y="0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cubicBezTo>
                        <a:pt x="63" y="41"/>
                        <a:pt x="31" y="51"/>
                        <a:pt x="23" y="62"/>
                      </a:cubicBezTo>
                      <a:cubicBezTo>
                        <a:pt x="15" y="73"/>
                        <a:pt x="0" y="212"/>
                        <a:pt x="11" y="212"/>
                      </a:cubicBezTo>
                      <a:cubicBezTo>
                        <a:pt x="23" y="212"/>
                        <a:pt x="234" y="212"/>
                        <a:pt x="252" y="212"/>
                      </a:cubicBezTo>
                      <a:cubicBezTo>
                        <a:pt x="253" y="212"/>
                        <a:pt x="253" y="212"/>
                        <a:pt x="253" y="212"/>
                      </a:cubicBezTo>
                      <a:cubicBezTo>
                        <a:pt x="271" y="212"/>
                        <a:pt x="483" y="212"/>
                        <a:pt x="495" y="212"/>
                      </a:cubicBezTo>
                      <a:cubicBezTo>
                        <a:pt x="505" y="212"/>
                        <a:pt x="491" y="73"/>
                        <a:pt x="483" y="62"/>
                      </a:cubicBezTo>
                      <a:close/>
                      <a:moveTo>
                        <a:pt x="170" y="128"/>
                      </a:moveTo>
                      <a:cubicBezTo>
                        <a:pt x="165" y="128"/>
                        <a:pt x="165" y="128"/>
                        <a:pt x="165" y="128"/>
                      </a:cubicBezTo>
                      <a:cubicBezTo>
                        <a:pt x="159" y="128"/>
                        <a:pt x="159" y="128"/>
                        <a:pt x="159" y="128"/>
                      </a:cubicBezTo>
                      <a:cubicBezTo>
                        <a:pt x="154" y="128"/>
                        <a:pt x="154" y="128"/>
                        <a:pt x="154" y="128"/>
                      </a:cubicBezTo>
                      <a:cubicBezTo>
                        <a:pt x="148" y="128"/>
                        <a:pt x="148" y="128"/>
                        <a:pt x="148" y="128"/>
                      </a:cubicBezTo>
                      <a:cubicBezTo>
                        <a:pt x="143" y="128"/>
                        <a:pt x="143" y="128"/>
                        <a:pt x="143" y="128"/>
                      </a:cubicBezTo>
                      <a:cubicBezTo>
                        <a:pt x="138" y="128"/>
                        <a:pt x="138" y="128"/>
                        <a:pt x="138" y="128"/>
                      </a:cubicBezTo>
                      <a:cubicBezTo>
                        <a:pt x="135" y="128"/>
                        <a:pt x="135" y="128"/>
                        <a:pt x="135" y="128"/>
                      </a:cubicBezTo>
                      <a:cubicBezTo>
                        <a:pt x="135" y="163"/>
                        <a:pt x="135" y="163"/>
                        <a:pt x="135" y="163"/>
                      </a:cubicBezTo>
                      <a:cubicBezTo>
                        <a:pt x="134" y="163"/>
                        <a:pt x="134" y="163"/>
                        <a:pt x="134" y="163"/>
                      </a:cubicBezTo>
                      <a:cubicBezTo>
                        <a:pt x="133" y="163"/>
                        <a:pt x="133" y="163"/>
                        <a:pt x="133" y="163"/>
                      </a:cubicBezTo>
                      <a:cubicBezTo>
                        <a:pt x="132" y="163"/>
                        <a:pt x="132" y="163"/>
                        <a:pt x="132" y="163"/>
                      </a:cubicBezTo>
                      <a:cubicBezTo>
                        <a:pt x="131" y="163"/>
                        <a:pt x="131" y="163"/>
                        <a:pt x="131" y="163"/>
                      </a:cubicBezTo>
                      <a:cubicBezTo>
                        <a:pt x="130" y="163"/>
                        <a:pt x="130" y="163"/>
                        <a:pt x="130" y="163"/>
                      </a:cubicBezTo>
                      <a:cubicBezTo>
                        <a:pt x="129" y="163"/>
                        <a:pt x="129" y="163"/>
                        <a:pt x="129" y="163"/>
                      </a:cubicBezTo>
                      <a:cubicBezTo>
                        <a:pt x="128" y="163"/>
                        <a:pt x="128" y="163"/>
                        <a:pt x="128" y="163"/>
                      </a:cubicBezTo>
                      <a:cubicBezTo>
                        <a:pt x="127" y="163"/>
                        <a:pt x="127" y="163"/>
                        <a:pt x="127" y="163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5" y="163"/>
                        <a:pt x="125" y="163"/>
                        <a:pt x="125" y="163"/>
                      </a:cubicBezTo>
                      <a:cubicBezTo>
                        <a:pt x="124" y="163"/>
                        <a:pt x="124" y="163"/>
                        <a:pt x="124" y="163"/>
                      </a:cubicBezTo>
                      <a:cubicBezTo>
                        <a:pt x="123" y="163"/>
                        <a:pt x="123" y="163"/>
                        <a:pt x="123" y="163"/>
                      </a:cubicBezTo>
                      <a:cubicBezTo>
                        <a:pt x="122" y="163"/>
                        <a:pt x="122" y="163"/>
                        <a:pt x="122" y="163"/>
                      </a:cubicBezTo>
                      <a:cubicBezTo>
                        <a:pt x="121" y="163"/>
                        <a:pt x="121" y="163"/>
                        <a:pt x="121" y="163"/>
                      </a:cubicBezTo>
                      <a:cubicBezTo>
                        <a:pt x="120" y="163"/>
                        <a:pt x="120" y="163"/>
                        <a:pt x="120" y="163"/>
                      </a:cubicBezTo>
                      <a:cubicBezTo>
                        <a:pt x="119" y="163"/>
                        <a:pt x="119" y="163"/>
                        <a:pt x="119" y="163"/>
                      </a:cubicBezTo>
                      <a:cubicBezTo>
                        <a:pt x="119" y="128"/>
                        <a:pt x="119" y="128"/>
                        <a:pt x="119" y="128"/>
                      </a:cubicBezTo>
                      <a:cubicBezTo>
                        <a:pt x="116" y="128"/>
                        <a:pt x="116" y="128"/>
                        <a:pt x="116" y="128"/>
                      </a:cubicBezTo>
                      <a:cubicBezTo>
                        <a:pt x="111" y="128"/>
                        <a:pt x="111" y="128"/>
                        <a:pt x="111" y="128"/>
                      </a:cubicBezTo>
                      <a:cubicBezTo>
                        <a:pt x="106" y="128"/>
                        <a:pt x="106" y="128"/>
                        <a:pt x="106" y="128"/>
                      </a:cubicBezTo>
                      <a:cubicBezTo>
                        <a:pt x="100" y="128"/>
                        <a:pt x="100" y="128"/>
                        <a:pt x="100" y="128"/>
                      </a:cubicBezTo>
                      <a:cubicBezTo>
                        <a:pt x="95" y="128"/>
                        <a:pt x="95" y="128"/>
                        <a:pt x="95" y="128"/>
                      </a:cubicBezTo>
                      <a:cubicBezTo>
                        <a:pt x="90" y="128"/>
                        <a:pt x="90" y="128"/>
                        <a:pt x="90" y="128"/>
                      </a:cubicBezTo>
                      <a:cubicBezTo>
                        <a:pt x="84" y="128"/>
                        <a:pt x="84" y="128"/>
                        <a:pt x="84" y="128"/>
                      </a:cubicBezTo>
                      <a:cubicBezTo>
                        <a:pt x="84" y="113"/>
                        <a:pt x="84" y="113"/>
                        <a:pt x="84" y="113"/>
                      </a:cubicBezTo>
                      <a:cubicBezTo>
                        <a:pt x="90" y="113"/>
                        <a:pt x="90" y="113"/>
                        <a:pt x="90" y="113"/>
                      </a:cubicBezTo>
                      <a:cubicBezTo>
                        <a:pt x="95" y="113"/>
                        <a:pt x="95" y="113"/>
                        <a:pt x="95" y="113"/>
                      </a:cubicBezTo>
                      <a:cubicBezTo>
                        <a:pt x="100" y="113"/>
                        <a:pt x="100" y="113"/>
                        <a:pt x="100" y="113"/>
                      </a:cubicBezTo>
                      <a:cubicBezTo>
                        <a:pt x="106" y="113"/>
                        <a:pt x="106" y="113"/>
                        <a:pt x="106" y="113"/>
                      </a:cubicBezTo>
                      <a:cubicBezTo>
                        <a:pt x="111" y="113"/>
                        <a:pt x="111" y="113"/>
                        <a:pt x="111" y="113"/>
                      </a:cubicBezTo>
                      <a:cubicBezTo>
                        <a:pt x="116" y="113"/>
                        <a:pt x="116" y="113"/>
                        <a:pt x="116" y="113"/>
                      </a:cubicBezTo>
                      <a:cubicBezTo>
                        <a:pt x="119" y="113"/>
                        <a:pt x="119" y="113"/>
                        <a:pt x="119" y="113"/>
                      </a:cubicBezTo>
                      <a:cubicBezTo>
                        <a:pt x="119" y="78"/>
                        <a:pt x="119" y="78"/>
                        <a:pt x="119" y="78"/>
                      </a:cubicBezTo>
                      <a:cubicBezTo>
                        <a:pt x="120" y="78"/>
                        <a:pt x="120" y="78"/>
                        <a:pt x="120" y="78"/>
                      </a:cubicBezTo>
                      <a:cubicBezTo>
                        <a:pt x="121" y="78"/>
                        <a:pt x="121" y="78"/>
                        <a:pt x="121" y="78"/>
                      </a:cubicBezTo>
                      <a:cubicBezTo>
                        <a:pt x="122" y="78"/>
                        <a:pt x="122" y="78"/>
                        <a:pt x="122" y="78"/>
                      </a:cubicBezTo>
                      <a:cubicBezTo>
                        <a:pt x="123" y="78"/>
                        <a:pt x="123" y="78"/>
                        <a:pt x="123" y="78"/>
                      </a:cubicBezTo>
                      <a:cubicBezTo>
                        <a:pt x="124" y="78"/>
                        <a:pt x="124" y="78"/>
                        <a:pt x="124" y="78"/>
                      </a:cubicBezTo>
                      <a:cubicBezTo>
                        <a:pt x="125" y="78"/>
                        <a:pt x="125" y="78"/>
                        <a:pt x="125" y="78"/>
                      </a:cubicBezTo>
                      <a:cubicBezTo>
                        <a:pt x="126" y="78"/>
                        <a:pt x="126" y="78"/>
                        <a:pt x="126" y="78"/>
                      </a:cubicBezTo>
                      <a:cubicBezTo>
                        <a:pt x="127" y="78"/>
                        <a:pt x="127" y="78"/>
                        <a:pt x="127" y="78"/>
                      </a:cubicBezTo>
                      <a:cubicBezTo>
                        <a:pt x="128" y="78"/>
                        <a:pt x="128" y="78"/>
                        <a:pt x="128" y="78"/>
                      </a:cubicBezTo>
                      <a:cubicBezTo>
                        <a:pt x="129" y="78"/>
                        <a:pt x="129" y="78"/>
                        <a:pt x="129" y="78"/>
                      </a:cubicBezTo>
                      <a:cubicBezTo>
                        <a:pt x="130" y="78"/>
                        <a:pt x="130" y="78"/>
                        <a:pt x="130" y="78"/>
                      </a:cubicBezTo>
                      <a:cubicBezTo>
                        <a:pt x="131" y="78"/>
                        <a:pt x="131" y="78"/>
                        <a:pt x="131" y="78"/>
                      </a:cubicBezTo>
                      <a:cubicBezTo>
                        <a:pt x="132" y="78"/>
                        <a:pt x="132" y="78"/>
                        <a:pt x="132" y="78"/>
                      </a:cubicBezTo>
                      <a:cubicBezTo>
                        <a:pt x="133" y="78"/>
                        <a:pt x="133" y="78"/>
                        <a:pt x="133" y="78"/>
                      </a:cubicBezTo>
                      <a:cubicBezTo>
                        <a:pt x="134" y="78"/>
                        <a:pt x="134" y="78"/>
                        <a:pt x="134" y="78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35" y="113"/>
                        <a:pt x="135" y="113"/>
                        <a:pt x="135" y="113"/>
                      </a:cubicBezTo>
                      <a:cubicBezTo>
                        <a:pt x="138" y="113"/>
                        <a:pt x="138" y="113"/>
                        <a:pt x="138" y="113"/>
                      </a:cubicBezTo>
                      <a:cubicBezTo>
                        <a:pt x="143" y="113"/>
                        <a:pt x="143" y="113"/>
                        <a:pt x="143" y="113"/>
                      </a:cubicBezTo>
                      <a:cubicBezTo>
                        <a:pt x="148" y="113"/>
                        <a:pt x="148" y="113"/>
                        <a:pt x="148" y="113"/>
                      </a:cubicBezTo>
                      <a:cubicBezTo>
                        <a:pt x="154" y="113"/>
                        <a:pt x="154" y="113"/>
                        <a:pt x="154" y="113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65" y="113"/>
                        <a:pt x="165" y="113"/>
                        <a:pt x="165" y="113"/>
                      </a:cubicBezTo>
                      <a:cubicBezTo>
                        <a:pt x="170" y="113"/>
                        <a:pt x="170" y="113"/>
                        <a:pt x="170" y="113"/>
                      </a:cubicBezTo>
                      <a:lnTo>
                        <a:pt x="170" y="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9103964" y="974057"/>
              <a:ext cx="603033" cy="602430"/>
              <a:chOff x="4724400" y="4673600"/>
              <a:chExt cx="3176588" cy="3173413"/>
            </a:xfrm>
          </p:grpSpPr>
          <p:sp>
            <p:nvSpPr>
              <p:cNvPr id="51" name="Oval 22"/>
              <p:cNvSpPr>
                <a:spLocks noChangeArrowheads="1"/>
              </p:cNvSpPr>
              <p:nvPr/>
            </p:nvSpPr>
            <p:spPr bwMode="auto">
              <a:xfrm>
                <a:off x="4724400" y="4673600"/>
                <a:ext cx="3176588" cy="317341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2" name="Freeform 23"/>
              <p:cNvSpPr>
                <a:spLocks noEditPoints="1"/>
              </p:cNvSpPr>
              <p:nvPr/>
            </p:nvSpPr>
            <p:spPr bwMode="auto">
              <a:xfrm>
                <a:off x="5402263" y="5283200"/>
                <a:ext cx="1806575" cy="1957388"/>
              </a:xfrm>
              <a:custGeom>
                <a:avLst/>
                <a:gdLst>
                  <a:gd name="T0" fmla="*/ 480 w 480"/>
                  <a:gd name="T1" fmla="*/ 277 h 520"/>
                  <a:gd name="T2" fmla="*/ 429 w 480"/>
                  <a:gd name="T3" fmla="*/ 227 h 520"/>
                  <a:gd name="T4" fmla="*/ 379 w 480"/>
                  <a:gd name="T5" fmla="*/ 277 h 520"/>
                  <a:gd name="T6" fmla="*/ 416 w 480"/>
                  <a:gd name="T7" fmla="*/ 326 h 520"/>
                  <a:gd name="T8" fmla="*/ 396 w 480"/>
                  <a:gd name="T9" fmla="*/ 485 h 520"/>
                  <a:gd name="T10" fmla="*/ 320 w 480"/>
                  <a:gd name="T11" fmla="*/ 495 h 520"/>
                  <a:gd name="T12" fmla="*/ 245 w 480"/>
                  <a:gd name="T13" fmla="*/ 485 h 520"/>
                  <a:gd name="T14" fmla="*/ 224 w 480"/>
                  <a:gd name="T15" fmla="*/ 312 h 520"/>
                  <a:gd name="T16" fmla="*/ 325 w 480"/>
                  <a:gd name="T17" fmla="*/ 297 h 520"/>
                  <a:gd name="T18" fmla="*/ 391 w 480"/>
                  <a:gd name="T19" fmla="*/ 134 h 520"/>
                  <a:gd name="T20" fmla="*/ 399 w 480"/>
                  <a:gd name="T21" fmla="*/ 39 h 520"/>
                  <a:gd name="T22" fmla="*/ 271 w 480"/>
                  <a:gd name="T23" fmla="*/ 20 h 520"/>
                  <a:gd name="T24" fmla="*/ 242 w 480"/>
                  <a:gd name="T25" fmla="*/ 0 h 520"/>
                  <a:gd name="T26" fmla="*/ 209 w 480"/>
                  <a:gd name="T27" fmla="*/ 32 h 520"/>
                  <a:gd name="T28" fmla="*/ 242 w 480"/>
                  <a:gd name="T29" fmla="*/ 64 h 520"/>
                  <a:gd name="T30" fmla="*/ 272 w 480"/>
                  <a:gd name="T31" fmla="*/ 44 h 520"/>
                  <a:gd name="T32" fmla="*/ 379 w 480"/>
                  <a:gd name="T33" fmla="*/ 54 h 520"/>
                  <a:gd name="T34" fmla="*/ 357 w 480"/>
                  <a:gd name="T35" fmla="*/ 167 h 520"/>
                  <a:gd name="T36" fmla="*/ 314 w 480"/>
                  <a:gd name="T37" fmla="*/ 275 h 520"/>
                  <a:gd name="T38" fmla="*/ 211 w 480"/>
                  <a:gd name="T39" fmla="*/ 288 h 520"/>
                  <a:gd name="T40" fmla="*/ 109 w 480"/>
                  <a:gd name="T41" fmla="*/ 275 h 520"/>
                  <a:gd name="T42" fmla="*/ 56 w 480"/>
                  <a:gd name="T43" fmla="*/ 168 h 520"/>
                  <a:gd name="T44" fmla="*/ 30 w 480"/>
                  <a:gd name="T45" fmla="*/ 54 h 520"/>
                  <a:gd name="T46" fmla="*/ 132 w 480"/>
                  <a:gd name="T47" fmla="*/ 43 h 520"/>
                  <a:gd name="T48" fmla="*/ 162 w 480"/>
                  <a:gd name="T49" fmla="*/ 64 h 520"/>
                  <a:gd name="T50" fmla="*/ 195 w 480"/>
                  <a:gd name="T51" fmla="*/ 32 h 520"/>
                  <a:gd name="T52" fmla="*/ 162 w 480"/>
                  <a:gd name="T53" fmla="*/ 0 h 520"/>
                  <a:gd name="T54" fmla="*/ 133 w 480"/>
                  <a:gd name="T55" fmla="*/ 19 h 520"/>
                  <a:gd name="T56" fmla="*/ 10 w 480"/>
                  <a:gd name="T57" fmla="*/ 40 h 520"/>
                  <a:gd name="T58" fmla="*/ 13 w 480"/>
                  <a:gd name="T59" fmla="*/ 112 h 520"/>
                  <a:gd name="T60" fmla="*/ 98 w 480"/>
                  <a:gd name="T61" fmla="*/ 297 h 520"/>
                  <a:gd name="T62" fmla="*/ 199 w 480"/>
                  <a:gd name="T63" fmla="*/ 312 h 520"/>
                  <a:gd name="T64" fmla="*/ 204 w 480"/>
                  <a:gd name="T65" fmla="*/ 394 h 520"/>
                  <a:gd name="T66" fmla="*/ 233 w 480"/>
                  <a:gd name="T67" fmla="*/ 506 h 520"/>
                  <a:gd name="T68" fmla="*/ 319 w 480"/>
                  <a:gd name="T69" fmla="*/ 520 h 520"/>
                  <a:gd name="T70" fmla="*/ 322 w 480"/>
                  <a:gd name="T71" fmla="*/ 520 h 520"/>
                  <a:gd name="T72" fmla="*/ 322 w 480"/>
                  <a:gd name="T73" fmla="*/ 520 h 520"/>
                  <a:gd name="T74" fmla="*/ 408 w 480"/>
                  <a:gd name="T75" fmla="*/ 506 h 520"/>
                  <a:gd name="T76" fmla="*/ 436 w 480"/>
                  <a:gd name="T77" fmla="*/ 394 h 520"/>
                  <a:gd name="T78" fmla="*/ 441 w 480"/>
                  <a:gd name="T79" fmla="*/ 326 h 520"/>
                  <a:gd name="T80" fmla="*/ 480 w 480"/>
                  <a:gd name="T81" fmla="*/ 277 h 520"/>
                  <a:gd name="T82" fmla="*/ 242 w 480"/>
                  <a:gd name="T83" fmla="*/ 40 h 520"/>
                  <a:gd name="T84" fmla="*/ 234 w 480"/>
                  <a:gd name="T85" fmla="*/ 32 h 520"/>
                  <a:gd name="T86" fmla="*/ 242 w 480"/>
                  <a:gd name="T87" fmla="*/ 24 h 520"/>
                  <a:gd name="T88" fmla="*/ 249 w 480"/>
                  <a:gd name="T89" fmla="*/ 32 h 520"/>
                  <a:gd name="T90" fmla="*/ 242 w 480"/>
                  <a:gd name="T91" fmla="*/ 40 h 520"/>
                  <a:gd name="T92" fmla="*/ 162 w 480"/>
                  <a:gd name="T93" fmla="*/ 24 h 520"/>
                  <a:gd name="T94" fmla="*/ 170 w 480"/>
                  <a:gd name="T95" fmla="*/ 32 h 520"/>
                  <a:gd name="T96" fmla="*/ 162 w 480"/>
                  <a:gd name="T97" fmla="*/ 40 h 520"/>
                  <a:gd name="T98" fmla="*/ 154 w 480"/>
                  <a:gd name="T99" fmla="*/ 32 h 520"/>
                  <a:gd name="T100" fmla="*/ 162 w 480"/>
                  <a:gd name="T101" fmla="*/ 24 h 520"/>
                  <a:gd name="T102" fmla="*/ 429 w 480"/>
                  <a:gd name="T103" fmla="*/ 298 h 520"/>
                  <a:gd name="T104" fmla="*/ 408 w 480"/>
                  <a:gd name="T105" fmla="*/ 277 h 520"/>
                  <a:gd name="T106" fmla="*/ 429 w 480"/>
                  <a:gd name="T107" fmla="*/ 256 h 520"/>
                  <a:gd name="T108" fmla="*/ 450 w 480"/>
                  <a:gd name="T109" fmla="*/ 277 h 520"/>
                  <a:gd name="T110" fmla="*/ 429 w 480"/>
                  <a:gd name="T111" fmla="*/ 298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80" h="520">
                    <a:moveTo>
                      <a:pt x="480" y="277"/>
                    </a:moveTo>
                    <a:cubicBezTo>
                      <a:pt x="480" y="249"/>
                      <a:pt x="457" y="227"/>
                      <a:pt x="429" y="227"/>
                    </a:cubicBezTo>
                    <a:cubicBezTo>
                      <a:pt x="401" y="227"/>
                      <a:pt x="379" y="249"/>
                      <a:pt x="379" y="277"/>
                    </a:cubicBezTo>
                    <a:cubicBezTo>
                      <a:pt x="379" y="300"/>
                      <a:pt x="395" y="320"/>
                      <a:pt x="416" y="326"/>
                    </a:cubicBezTo>
                    <a:cubicBezTo>
                      <a:pt x="413" y="398"/>
                      <a:pt x="405" y="473"/>
                      <a:pt x="396" y="485"/>
                    </a:cubicBezTo>
                    <a:cubicBezTo>
                      <a:pt x="381" y="492"/>
                      <a:pt x="343" y="495"/>
                      <a:pt x="320" y="495"/>
                    </a:cubicBezTo>
                    <a:cubicBezTo>
                      <a:pt x="298" y="495"/>
                      <a:pt x="259" y="492"/>
                      <a:pt x="245" y="485"/>
                    </a:cubicBezTo>
                    <a:cubicBezTo>
                      <a:pt x="235" y="472"/>
                      <a:pt x="227" y="388"/>
                      <a:pt x="224" y="312"/>
                    </a:cubicBezTo>
                    <a:cubicBezTo>
                      <a:pt x="250" y="311"/>
                      <a:pt x="301" y="308"/>
                      <a:pt x="325" y="297"/>
                    </a:cubicBezTo>
                    <a:cubicBezTo>
                      <a:pt x="355" y="281"/>
                      <a:pt x="387" y="149"/>
                      <a:pt x="391" y="134"/>
                    </a:cubicBezTo>
                    <a:cubicBezTo>
                      <a:pt x="410" y="54"/>
                      <a:pt x="402" y="44"/>
                      <a:pt x="399" y="39"/>
                    </a:cubicBezTo>
                    <a:cubicBezTo>
                      <a:pt x="386" y="22"/>
                      <a:pt x="325" y="19"/>
                      <a:pt x="271" y="20"/>
                    </a:cubicBezTo>
                    <a:cubicBezTo>
                      <a:pt x="267" y="8"/>
                      <a:pt x="255" y="0"/>
                      <a:pt x="242" y="0"/>
                    </a:cubicBezTo>
                    <a:cubicBezTo>
                      <a:pt x="224" y="0"/>
                      <a:pt x="209" y="14"/>
                      <a:pt x="209" y="32"/>
                    </a:cubicBezTo>
                    <a:cubicBezTo>
                      <a:pt x="209" y="50"/>
                      <a:pt x="224" y="64"/>
                      <a:pt x="242" y="64"/>
                    </a:cubicBezTo>
                    <a:cubicBezTo>
                      <a:pt x="255" y="64"/>
                      <a:pt x="267" y="56"/>
                      <a:pt x="272" y="44"/>
                    </a:cubicBezTo>
                    <a:cubicBezTo>
                      <a:pt x="317" y="44"/>
                      <a:pt x="368" y="47"/>
                      <a:pt x="379" y="54"/>
                    </a:cubicBezTo>
                    <a:cubicBezTo>
                      <a:pt x="380" y="65"/>
                      <a:pt x="374" y="108"/>
                      <a:pt x="357" y="167"/>
                    </a:cubicBezTo>
                    <a:cubicBezTo>
                      <a:pt x="337" y="238"/>
                      <a:pt x="320" y="271"/>
                      <a:pt x="314" y="275"/>
                    </a:cubicBezTo>
                    <a:cubicBezTo>
                      <a:pt x="293" y="285"/>
                      <a:pt x="234" y="288"/>
                      <a:pt x="211" y="288"/>
                    </a:cubicBezTo>
                    <a:cubicBezTo>
                      <a:pt x="188" y="288"/>
                      <a:pt x="130" y="285"/>
                      <a:pt x="109" y="275"/>
                    </a:cubicBezTo>
                    <a:cubicBezTo>
                      <a:pt x="102" y="271"/>
                      <a:pt x="80" y="234"/>
                      <a:pt x="56" y="168"/>
                    </a:cubicBezTo>
                    <a:cubicBezTo>
                      <a:pt x="32" y="102"/>
                      <a:pt x="26" y="61"/>
                      <a:pt x="30" y="54"/>
                    </a:cubicBezTo>
                    <a:cubicBezTo>
                      <a:pt x="38" y="42"/>
                      <a:pt x="87" y="39"/>
                      <a:pt x="132" y="43"/>
                    </a:cubicBezTo>
                    <a:cubicBezTo>
                      <a:pt x="137" y="56"/>
                      <a:pt x="148" y="64"/>
                      <a:pt x="162" y="64"/>
                    </a:cubicBezTo>
                    <a:cubicBezTo>
                      <a:pt x="180" y="64"/>
                      <a:pt x="195" y="50"/>
                      <a:pt x="195" y="32"/>
                    </a:cubicBezTo>
                    <a:cubicBezTo>
                      <a:pt x="195" y="14"/>
                      <a:pt x="180" y="0"/>
                      <a:pt x="162" y="0"/>
                    </a:cubicBezTo>
                    <a:cubicBezTo>
                      <a:pt x="149" y="0"/>
                      <a:pt x="138" y="7"/>
                      <a:pt x="133" y="19"/>
                    </a:cubicBezTo>
                    <a:cubicBezTo>
                      <a:pt x="99" y="16"/>
                      <a:pt x="28" y="13"/>
                      <a:pt x="10" y="40"/>
                    </a:cubicBezTo>
                    <a:cubicBezTo>
                      <a:pt x="4" y="47"/>
                      <a:pt x="0" y="62"/>
                      <a:pt x="13" y="112"/>
                    </a:cubicBezTo>
                    <a:cubicBezTo>
                      <a:pt x="27" y="167"/>
                      <a:pt x="70" y="282"/>
                      <a:pt x="98" y="297"/>
                    </a:cubicBezTo>
                    <a:cubicBezTo>
                      <a:pt x="122" y="309"/>
                      <a:pt x="174" y="311"/>
                      <a:pt x="199" y="312"/>
                    </a:cubicBezTo>
                    <a:cubicBezTo>
                      <a:pt x="200" y="329"/>
                      <a:pt x="202" y="361"/>
                      <a:pt x="204" y="394"/>
                    </a:cubicBezTo>
                    <a:cubicBezTo>
                      <a:pt x="212" y="488"/>
                      <a:pt x="223" y="501"/>
                      <a:pt x="233" y="506"/>
                    </a:cubicBezTo>
                    <a:cubicBezTo>
                      <a:pt x="255" y="518"/>
                      <a:pt x="305" y="519"/>
                      <a:pt x="319" y="520"/>
                    </a:cubicBezTo>
                    <a:cubicBezTo>
                      <a:pt x="322" y="520"/>
                      <a:pt x="322" y="520"/>
                      <a:pt x="322" y="520"/>
                    </a:cubicBezTo>
                    <a:cubicBezTo>
                      <a:pt x="322" y="520"/>
                      <a:pt x="322" y="520"/>
                      <a:pt x="322" y="520"/>
                    </a:cubicBezTo>
                    <a:cubicBezTo>
                      <a:pt x="335" y="519"/>
                      <a:pt x="386" y="518"/>
                      <a:pt x="408" y="506"/>
                    </a:cubicBezTo>
                    <a:cubicBezTo>
                      <a:pt x="418" y="501"/>
                      <a:pt x="428" y="488"/>
                      <a:pt x="436" y="394"/>
                    </a:cubicBezTo>
                    <a:cubicBezTo>
                      <a:pt x="438" y="369"/>
                      <a:pt x="440" y="344"/>
                      <a:pt x="441" y="326"/>
                    </a:cubicBezTo>
                    <a:cubicBezTo>
                      <a:pt x="463" y="321"/>
                      <a:pt x="480" y="301"/>
                      <a:pt x="480" y="277"/>
                    </a:cubicBezTo>
                    <a:close/>
                    <a:moveTo>
                      <a:pt x="242" y="40"/>
                    </a:moveTo>
                    <a:cubicBezTo>
                      <a:pt x="237" y="40"/>
                      <a:pt x="234" y="36"/>
                      <a:pt x="234" y="32"/>
                    </a:cubicBezTo>
                    <a:cubicBezTo>
                      <a:pt x="234" y="28"/>
                      <a:pt x="237" y="24"/>
                      <a:pt x="242" y="24"/>
                    </a:cubicBezTo>
                    <a:cubicBezTo>
                      <a:pt x="246" y="24"/>
                      <a:pt x="249" y="28"/>
                      <a:pt x="249" y="32"/>
                    </a:cubicBezTo>
                    <a:cubicBezTo>
                      <a:pt x="249" y="36"/>
                      <a:pt x="246" y="40"/>
                      <a:pt x="242" y="40"/>
                    </a:cubicBezTo>
                    <a:close/>
                    <a:moveTo>
                      <a:pt x="162" y="24"/>
                    </a:moveTo>
                    <a:cubicBezTo>
                      <a:pt x="167" y="24"/>
                      <a:pt x="170" y="28"/>
                      <a:pt x="170" y="32"/>
                    </a:cubicBezTo>
                    <a:cubicBezTo>
                      <a:pt x="170" y="36"/>
                      <a:pt x="167" y="40"/>
                      <a:pt x="162" y="40"/>
                    </a:cubicBezTo>
                    <a:cubicBezTo>
                      <a:pt x="158" y="40"/>
                      <a:pt x="154" y="36"/>
                      <a:pt x="154" y="32"/>
                    </a:cubicBezTo>
                    <a:cubicBezTo>
                      <a:pt x="154" y="28"/>
                      <a:pt x="158" y="24"/>
                      <a:pt x="162" y="24"/>
                    </a:cubicBezTo>
                    <a:close/>
                    <a:moveTo>
                      <a:pt x="429" y="298"/>
                    </a:moveTo>
                    <a:cubicBezTo>
                      <a:pt x="418" y="298"/>
                      <a:pt x="408" y="289"/>
                      <a:pt x="408" y="277"/>
                    </a:cubicBezTo>
                    <a:cubicBezTo>
                      <a:pt x="408" y="266"/>
                      <a:pt x="418" y="256"/>
                      <a:pt x="429" y="256"/>
                    </a:cubicBezTo>
                    <a:cubicBezTo>
                      <a:pt x="441" y="256"/>
                      <a:pt x="450" y="266"/>
                      <a:pt x="450" y="277"/>
                    </a:cubicBezTo>
                    <a:cubicBezTo>
                      <a:pt x="450" y="289"/>
                      <a:pt x="441" y="298"/>
                      <a:pt x="429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9892756" y="974057"/>
              <a:ext cx="602732" cy="603335"/>
              <a:chOff x="2016143" y="3938588"/>
              <a:chExt cx="3175000" cy="3178175"/>
            </a:xfrm>
          </p:grpSpPr>
          <p:sp>
            <p:nvSpPr>
              <p:cNvPr id="57" name="Oval 27"/>
              <p:cNvSpPr>
                <a:spLocks noChangeArrowheads="1"/>
              </p:cNvSpPr>
              <p:nvPr/>
            </p:nvSpPr>
            <p:spPr bwMode="auto">
              <a:xfrm>
                <a:off x="2016143" y="3938588"/>
                <a:ext cx="3175000" cy="317817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8" name="Freeform 28"/>
              <p:cNvSpPr/>
              <p:nvPr/>
            </p:nvSpPr>
            <p:spPr bwMode="auto">
              <a:xfrm>
                <a:off x="2659081" y="5783263"/>
                <a:ext cx="685800" cy="674688"/>
              </a:xfrm>
              <a:custGeom>
                <a:avLst/>
                <a:gdLst>
                  <a:gd name="T0" fmla="*/ 84 w 182"/>
                  <a:gd name="T1" fmla="*/ 61 h 179"/>
                  <a:gd name="T2" fmla="*/ 60 w 182"/>
                  <a:gd name="T3" fmla="*/ 88 h 179"/>
                  <a:gd name="T4" fmla="*/ 69 w 182"/>
                  <a:gd name="T5" fmla="*/ 99 h 179"/>
                  <a:gd name="T6" fmla="*/ 0 w 182"/>
                  <a:gd name="T7" fmla="*/ 176 h 179"/>
                  <a:gd name="T8" fmla="*/ 4 w 182"/>
                  <a:gd name="T9" fmla="*/ 179 h 179"/>
                  <a:gd name="T10" fmla="*/ 83 w 182"/>
                  <a:gd name="T11" fmla="*/ 113 h 179"/>
                  <a:gd name="T12" fmla="*/ 95 w 182"/>
                  <a:gd name="T13" fmla="*/ 123 h 179"/>
                  <a:gd name="T14" fmla="*/ 121 w 182"/>
                  <a:gd name="T15" fmla="*/ 99 h 179"/>
                  <a:gd name="T16" fmla="*/ 182 w 182"/>
                  <a:gd name="T17" fmla="*/ 108 h 179"/>
                  <a:gd name="T18" fmla="*/ 76 w 182"/>
                  <a:gd name="T19" fmla="*/ 0 h 179"/>
                  <a:gd name="T20" fmla="*/ 84 w 182"/>
                  <a:gd name="T21" fmla="*/ 6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179">
                    <a:moveTo>
                      <a:pt x="84" y="61"/>
                    </a:moveTo>
                    <a:cubicBezTo>
                      <a:pt x="73" y="71"/>
                      <a:pt x="60" y="85"/>
                      <a:pt x="60" y="88"/>
                    </a:cubicBezTo>
                    <a:cubicBezTo>
                      <a:pt x="60" y="89"/>
                      <a:pt x="64" y="94"/>
                      <a:pt x="69" y="99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83" y="113"/>
                      <a:pt x="83" y="113"/>
                      <a:pt x="83" y="113"/>
                    </a:cubicBezTo>
                    <a:cubicBezTo>
                      <a:pt x="88" y="118"/>
                      <a:pt x="93" y="123"/>
                      <a:pt x="95" y="123"/>
                    </a:cubicBezTo>
                    <a:cubicBezTo>
                      <a:pt x="97" y="123"/>
                      <a:pt x="111" y="109"/>
                      <a:pt x="121" y="99"/>
                    </a:cubicBezTo>
                    <a:cubicBezTo>
                      <a:pt x="150" y="112"/>
                      <a:pt x="182" y="108"/>
                      <a:pt x="182" y="10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1" y="32"/>
                      <a:pt x="8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9" name="Freeform 29"/>
              <p:cNvSpPr>
                <a:spLocks noEditPoints="1"/>
              </p:cNvSpPr>
              <p:nvPr/>
            </p:nvSpPr>
            <p:spPr bwMode="auto">
              <a:xfrm>
                <a:off x="2960706" y="4597401"/>
                <a:ext cx="1587500" cy="1573213"/>
              </a:xfrm>
              <a:custGeom>
                <a:avLst/>
                <a:gdLst>
                  <a:gd name="T0" fmla="*/ 1000 w 1000"/>
                  <a:gd name="T1" fmla="*/ 256 h 991"/>
                  <a:gd name="T2" fmla="*/ 694 w 1000"/>
                  <a:gd name="T3" fmla="*/ 55 h 991"/>
                  <a:gd name="T4" fmla="*/ 694 w 1000"/>
                  <a:gd name="T5" fmla="*/ 216 h 991"/>
                  <a:gd name="T6" fmla="*/ 533 w 1000"/>
                  <a:gd name="T7" fmla="*/ 128 h 991"/>
                  <a:gd name="T8" fmla="*/ 0 w 1000"/>
                  <a:gd name="T9" fmla="*/ 738 h 991"/>
                  <a:gd name="T10" fmla="*/ 827 w 1000"/>
                  <a:gd name="T11" fmla="*/ 427 h 991"/>
                  <a:gd name="T12" fmla="*/ 908 w 1000"/>
                  <a:gd name="T13" fmla="*/ 434 h 991"/>
                  <a:gd name="T14" fmla="*/ 865 w 1000"/>
                  <a:gd name="T15" fmla="*/ 228 h 991"/>
                  <a:gd name="T16" fmla="*/ 780 w 1000"/>
                  <a:gd name="T17" fmla="*/ 420 h 991"/>
                  <a:gd name="T18" fmla="*/ 434 w 1000"/>
                  <a:gd name="T19" fmla="*/ 766 h 991"/>
                  <a:gd name="T20" fmla="*/ 434 w 1000"/>
                  <a:gd name="T21" fmla="*/ 766 h 991"/>
                  <a:gd name="T22" fmla="*/ 417 w 1000"/>
                  <a:gd name="T23" fmla="*/ 750 h 991"/>
                  <a:gd name="T24" fmla="*/ 400 w 1000"/>
                  <a:gd name="T25" fmla="*/ 735 h 991"/>
                  <a:gd name="T26" fmla="*/ 384 w 1000"/>
                  <a:gd name="T27" fmla="*/ 719 h 991"/>
                  <a:gd name="T28" fmla="*/ 367 w 1000"/>
                  <a:gd name="T29" fmla="*/ 702 h 991"/>
                  <a:gd name="T30" fmla="*/ 351 w 1000"/>
                  <a:gd name="T31" fmla="*/ 686 h 991"/>
                  <a:gd name="T32" fmla="*/ 334 w 1000"/>
                  <a:gd name="T33" fmla="*/ 669 h 991"/>
                  <a:gd name="T34" fmla="*/ 318 w 1000"/>
                  <a:gd name="T35" fmla="*/ 652 h 991"/>
                  <a:gd name="T36" fmla="*/ 301 w 1000"/>
                  <a:gd name="T37" fmla="*/ 636 h 991"/>
                  <a:gd name="T38" fmla="*/ 287 w 1000"/>
                  <a:gd name="T39" fmla="*/ 619 h 991"/>
                  <a:gd name="T40" fmla="*/ 270 w 1000"/>
                  <a:gd name="T41" fmla="*/ 603 h 991"/>
                  <a:gd name="T42" fmla="*/ 254 w 1000"/>
                  <a:gd name="T43" fmla="*/ 586 h 991"/>
                  <a:gd name="T44" fmla="*/ 237 w 1000"/>
                  <a:gd name="T45" fmla="*/ 572 h 991"/>
                  <a:gd name="T46" fmla="*/ 227 w 1000"/>
                  <a:gd name="T47" fmla="*/ 562 h 991"/>
                  <a:gd name="T48" fmla="*/ 353 w 1000"/>
                  <a:gd name="T49" fmla="*/ 439 h 991"/>
                  <a:gd name="T50" fmla="*/ 483 w 1000"/>
                  <a:gd name="T51" fmla="*/ 529 h 991"/>
                  <a:gd name="T52" fmla="*/ 417 w 1000"/>
                  <a:gd name="T53" fmla="*/ 375 h 991"/>
                  <a:gd name="T54" fmla="*/ 540 w 1000"/>
                  <a:gd name="T55" fmla="*/ 456 h 991"/>
                  <a:gd name="T56" fmla="*/ 476 w 1000"/>
                  <a:gd name="T57" fmla="*/ 313 h 991"/>
                  <a:gd name="T58" fmla="*/ 588 w 1000"/>
                  <a:gd name="T59" fmla="*/ 382 h 991"/>
                  <a:gd name="T60" fmla="*/ 576 w 1000"/>
                  <a:gd name="T61" fmla="*/ 216 h 991"/>
                  <a:gd name="T62" fmla="*/ 592 w 1000"/>
                  <a:gd name="T63" fmla="*/ 233 h 991"/>
                  <a:gd name="T64" fmla="*/ 607 w 1000"/>
                  <a:gd name="T65" fmla="*/ 249 h 991"/>
                  <a:gd name="T66" fmla="*/ 623 w 1000"/>
                  <a:gd name="T67" fmla="*/ 266 h 991"/>
                  <a:gd name="T68" fmla="*/ 640 w 1000"/>
                  <a:gd name="T69" fmla="*/ 280 h 991"/>
                  <a:gd name="T70" fmla="*/ 656 w 1000"/>
                  <a:gd name="T71" fmla="*/ 297 h 991"/>
                  <a:gd name="T72" fmla="*/ 673 w 1000"/>
                  <a:gd name="T73" fmla="*/ 313 h 991"/>
                  <a:gd name="T74" fmla="*/ 690 w 1000"/>
                  <a:gd name="T75" fmla="*/ 330 h 991"/>
                  <a:gd name="T76" fmla="*/ 706 w 1000"/>
                  <a:gd name="T77" fmla="*/ 347 h 991"/>
                  <a:gd name="T78" fmla="*/ 723 w 1000"/>
                  <a:gd name="T79" fmla="*/ 363 h 991"/>
                  <a:gd name="T80" fmla="*/ 739 w 1000"/>
                  <a:gd name="T81" fmla="*/ 380 h 991"/>
                  <a:gd name="T82" fmla="*/ 754 w 1000"/>
                  <a:gd name="T83" fmla="*/ 396 h 991"/>
                  <a:gd name="T84" fmla="*/ 770 w 1000"/>
                  <a:gd name="T85" fmla="*/ 413 h 991"/>
                  <a:gd name="T86" fmla="*/ 780 w 1000"/>
                  <a:gd name="T87" fmla="*/ 42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0" h="991">
                    <a:moveTo>
                      <a:pt x="946" y="309"/>
                    </a:moveTo>
                    <a:lnTo>
                      <a:pt x="1000" y="256"/>
                    </a:lnTo>
                    <a:lnTo>
                      <a:pt x="749" y="0"/>
                    </a:lnTo>
                    <a:lnTo>
                      <a:pt x="694" y="55"/>
                    </a:lnTo>
                    <a:lnTo>
                      <a:pt x="775" y="136"/>
                    </a:lnTo>
                    <a:lnTo>
                      <a:pt x="694" y="216"/>
                    </a:lnTo>
                    <a:lnTo>
                      <a:pt x="571" y="90"/>
                    </a:lnTo>
                    <a:lnTo>
                      <a:pt x="533" y="128"/>
                    </a:lnTo>
                    <a:lnTo>
                      <a:pt x="576" y="171"/>
                    </a:lnTo>
                    <a:lnTo>
                      <a:pt x="0" y="738"/>
                    </a:lnTo>
                    <a:lnTo>
                      <a:pt x="254" y="991"/>
                    </a:lnTo>
                    <a:lnTo>
                      <a:pt x="827" y="427"/>
                    </a:lnTo>
                    <a:lnTo>
                      <a:pt x="870" y="470"/>
                    </a:lnTo>
                    <a:lnTo>
                      <a:pt x="908" y="434"/>
                    </a:lnTo>
                    <a:lnTo>
                      <a:pt x="784" y="309"/>
                    </a:lnTo>
                    <a:lnTo>
                      <a:pt x="865" y="228"/>
                    </a:lnTo>
                    <a:lnTo>
                      <a:pt x="946" y="309"/>
                    </a:lnTo>
                    <a:close/>
                    <a:moveTo>
                      <a:pt x="780" y="420"/>
                    </a:moveTo>
                    <a:lnTo>
                      <a:pt x="780" y="420"/>
                    </a:lnTo>
                    <a:lnTo>
                      <a:pt x="434" y="766"/>
                    </a:lnTo>
                    <a:lnTo>
                      <a:pt x="780" y="420"/>
                    </a:lnTo>
                    <a:lnTo>
                      <a:pt x="434" y="766"/>
                    </a:lnTo>
                    <a:lnTo>
                      <a:pt x="424" y="759"/>
                    </a:lnTo>
                    <a:lnTo>
                      <a:pt x="417" y="750"/>
                    </a:lnTo>
                    <a:lnTo>
                      <a:pt x="408" y="742"/>
                    </a:lnTo>
                    <a:lnTo>
                      <a:pt x="400" y="735"/>
                    </a:lnTo>
                    <a:lnTo>
                      <a:pt x="391" y="726"/>
                    </a:lnTo>
                    <a:lnTo>
                      <a:pt x="384" y="719"/>
                    </a:lnTo>
                    <a:lnTo>
                      <a:pt x="374" y="709"/>
                    </a:lnTo>
                    <a:lnTo>
                      <a:pt x="367" y="702"/>
                    </a:lnTo>
                    <a:lnTo>
                      <a:pt x="360" y="693"/>
                    </a:lnTo>
                    <a:lnTo>
                      <a:pt x="351" y="686"/>
                    </a:lnTo>
                    <a:lnTo>
                      <a:pt x="344" y="676"/>
                    </a:lnTo>
                    <a:lnTo>
                      <a:pt x="334" y="669"/>
                    </a:lnTo>
                    <a:lnTo>
                      <a:pt x="327" y="662"/>
                    </a:lnTo>
                    <a:lnTo>
                      <a:pt x="318" y="652"/>
                    </a:lnTo>
                    <a:lnTo>
                      <a:pt x="310" y="645"/>
                    </a:lnTo>
                    <a:lnTo>
                      <a:pt x="301" y="636"/>
                    </a:lnTo>
                    <a:lnTo>
                      <a:pt x="294" y="629"/>
                    </a:lnTo>
                    <a:lnTo>
                      <a:pt x="287" y="619"/>
                    </a:lnTo>
                    <a:lnTo>
                      <a:pt x="277" y="612"/>
                    </a:lnTo>
                    <a:lnTo>
                      <a:pt x="270" y="603"/>
                    </a:lnTo>
                    <a:lnTo>
                      <a:pt x="261" y="595"/>
                    </a:lnTo>
                    <a:lnTo>
                      <a:pt x="254" y="586"/>
                    </a:lnTo>
                    <a:lnTo>
                      <a:pt x="244" y="579"/>
                    </a:lnTo>
                    <a:lnTo>
                      <a:pt x="237" y="572"/>
                    </a:lnTo>
                    <a:lnTo>
                      <a:pt x="227" y="562"/>
                    </a:lnTo>
                    <a:lnTo>
                      <a:pt x="227" y="562"/>
                    </a:lnTo>
                    <a:lnTo>
                      <a:pt x="282" y="508"/>
                    </a:lnTo>
                    <a:lnTo>
                      <a:pt x="353" y="439"/>
                    </a:lnTo>
                    <a:lnTo>
                      <a:pt x="464" y="548"/>
                    </a:lnTo>
                    <a:lnTo>
                      <a:pt x="483" y="529"/>
                    </a:lnTo>
                    <a:lnTo>
                      <a:pt x="372" y="418"/>
                    </a:lnTo>
                    <a:lnTo>
                      <a:pt x="417" y="375"/>
                    </a:lnTo>
                    <a:lnTo>
                      <a:pt x="519" y="477"/>
                    </a:lnTo>
                    <a:lnTo>
                      <a:pt x="540" y="456"/>
                    </a:lnTo>
                    <a:lnTo>
                      <a:pt x="436" y="354"/>
                    </a:lnTo>
                    <a:lnTo>
                      <a:pt x="476" y="313"/>
                    </a:lnTo>
                    <a:lnTo>
                      <a:pt x="566" y="403"/>
                    </a:lnTo>
                    <a:lnTo>
                      <a:pt x="588" y="382"/>
                    </a:lnTo>
                    <a:lnTo>
                      <a:pt x="498" y="294"/>
                    </a:lnTo>
                    <a:lnTo>
                      <a:pt x="576" y="216"/>
                    </a:lnTo>
                    <a:lnTo>
                      <a:pt x="583" y="223"/>
                    </a:lnTo>
                    <a:lnTo>
                      <a:pt x="592" y="233"/>
                    </a:lnTo>
                    <a:lnTo>
                      <a:pt x="600" y="240"/>
                    </a:lnTo>
                    <a:lnTo>
                      <a:pt x="607" y="249"/>
                    </a:lnTo>
                    <a:lnTo>
                      <a:pt x="616" y="256"/>
                    </a:lnTo>
                    <a:lnTo>
                      <a:pt x="623" y="266"/>
                    </a:lnTo>
                    <a:lnTo>
                      <a:pt x="633" y="273"/>
                    </a:lnTo>
                    <a:lnTo>
                      <a:pt x="640" y="280"/>
                    </a:lnTo>
                    <a:lnTo>
                      <a:pt x="649" y="290"/>
                    </a:lnTo>
                    <a:lnTo>
                      <a:pt x="656" y="297"/>
                    </a:lnTo>
                    <a:lnTo>
                      <a:pt x="666" y="306"/>
                    </a:lnTo>
                    <a:lnTo>
                      <a:pt x="673" y="313"/>
                    </a:lnTo>
                    <a:lnTo>
                      <a:pt x="680" y="323"/>
                    </a:lnTo>
                    <a:lnTo>
                      <a:pt x="690" y="330"/>
                    </a:lnTo>
                    <a:lnTo>
                      <a:pt x="697" y="339"/>
                    </a:lnTo>
                    <a:lnTo>
                      <a:pt x="706" y="347"/>
                    </a:lnTo>
                    <a:lnTo>
                      <a:pt x="713" y="354"/>
                    </a:lnTo>
                    <a:lnTo>
                      <a:pt x="723" y="363"/>
                    </a:lnTo>
                    <a:lnTo>
                      <a:pt x="730" y="370"/>
                    </a:lnTo>
                    <a:lnTo>
                      <a:pt x="739" y="380"/>
                    </a:lnTo>
                    <a:lnTo>
                      <a:pt x="747" y="387"/>
                    </a:lnTo>
                    <a:lnTo>
                      <a:pt x="754" y="396"/>
                    </a:lnTo>
                    <a:lnTo>
                      <a:pt x="763" y="403"/>
                    </a:lnTo>
                    <a:lnTo>
                      <a:pt x="770" y="413"/>
                    </a:lnTo>
                    <a:lnTo>
                      <a:pt x="780" y="420"/>
                    </a:lnTo>
                    <a:lnTo>
                      <a:pt x="780" y="4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350643" y="974057"/>
              <a:ext cx="603033" cy="602732"/>
              <a:chOff x="2185988" y="3163888"/>
              <a:chExt cx="3176587" cy="3175000"/>
            </a:xfrm>
          </p:grpSpPr>
          <p:sp>
            <p:nvSpPr>
              <p:cNvPr id="63" name="Oval 33"/>
              <p:cNvSpPr>
                <a:spLocks noChangeArrowheads="1"/>
              </p:cNvSpPr>
              <p:nvPr/>
            </p:nvSpPr>
            <p:spPr bwMode="auto">
              <a:xfrm>
                <a:off x="2185988" y="3163888"/>
                <a:ext cx="3176587" cy="3175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4" name="Freeform 34"/>
              <p:cNvSpPr/>
              <p:nvPr/>
            </p:nvSpPr>
            <p:spPr bwMode="auto">
              <a:xfrm>
                <a:off x="3379788" y="4443413"/>
                <a:ext cx="788987" cy="790575"/>
              </a:xfrm>
              <a:custGeom>
                <a:avLst/>
                <a:gdLst>
                  <a:gd name="T0" fmla="*/ 305 w 497"/>
                  <a:gd name="T1" fmla="*/ 0 h 498"/>
                  <a:gd name="T2" fmla="*/ 192 w 497"/>
                  <a:gd name="T3" fmla="*/ 0 h 498"/>
                  <a:gd name="T4" fmla="*/ 192 w 497"/>
                  <a:gd name="T5" fmla="*/ 192 h 498"/>
                  <a:gd name="T6" fmla="*/ 0 w 497"/>
                  <a:gd name="T7" fmla="*/ 192 h 498"/>
                  <a:gd name="T8" fmla="*/ 0 w 497"/>
                  <a:gd name="T9" fmla="*/ 303 h 498"/>
                  <a:gd name="T10" fmla="*/ 192 w 497"/>
                  <a:gd name="T11" fmla="*/ 303 h 498"/>
                  <a:gd name="T12" fmla="*/ 192 w 497"/>
                  <a:gd name="T13" fmla="*/ 498 h 498"/>
                  <a:gd name="T14" fmla="*/ 305 w 497"/>
                  <a:gd name="T15" fmla="*/ 498 h 498"/>
                  <a:gd name="T16" fmla="*/ 305 w 497"/>
                  <a:gd name="T17" fmla="*/ 303 h 498"/>
                  <a:gd name="T18" fmla="*/ 497 w 497"/>
                  <a:gd name="T19" fmla="*/ 303 h 498"/>
                  <a:gd name="T20" fmla="*/ 497 w 497"/>
                  <a:gd name="T21" fmla="*/ 192 h 498"/>
                  <a:gd name="T22" fmla="*/ 305 w 497"/>
                  <a:gd name="T23" fmla="*/ 192 h 498"/>
                  <a:gd name="T24" fmla="*/ 305 w 497"/>
                  <a:gd name="T2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7" h="498">
                    <a:moveTo>
                      <a:pt x="305" y="0"/>
                    </a:moveTo>
                    <a:lnTo>
                      <a:pt x="192" y="0"/>
                    </a:lnTo>
                    <a:lnTo>
                      <a:pt x="192" y="192"/>
                    </a:lnTo>
                    <a:lnTo>
                      <a:pt x="0" y="192"/>
                    </a:lnTo>
                    <a:lnTo>
                      <a:pt x="0" y="303"/>
                    </a:lnTo>
                    <a:lnTo>
                      <a:pt x="192" y="303"/>
                    </a:lnTo>
                    <a:lnTo>
                      <a:pt x="192" y="498"/>
                    </a:lnTo>
                    <a:lnTo>
                      <a:pt x="305" y="498"/>
                    </a:lnTo>
                    <a:lnTo>
                      <a:pt x="305" y="303"/>
                    </a:lnTo>
                    <a:lnTo>
                      <a:pt x="497" y="303"/>
                    </a:lnTo>
                    <a:lnTo>
                      <a:pt x="497" y="192"/>
                    </a:lnTo>
                    <a:lnTo>
                      <a:pt x="305" y="192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5" name="Freeform 35"/>
              <p:cNvSpPr>
                <a:spLocks noEditPoints="1"/>
              </p:cNvSpPr>
              <p:nvPr/>
            </p:nvSpPr>
            <p:spPr bwMode="auto">
              <a:xfrm>
                <a:off x="2879725" y="3878263"/>
                <a:ext cx="1790700" cy="1746250"/>
              </a:xfrm>
              <a:custGeom>
                <a:avLst/>
                <a:gdLst>
                  <a:gd name="T0" fmla="*/ 451 w 476"/>
                  <a:gd name="T1" fmla="*/ 65 h 464"/>
                  <a:gd name="T2" fmla="*/ 321 w 476"/>
                  <a:gd name="T3" fmla="*/ 65 h 464"/>
                  <a:gd name="T4" fmla="*/ 321 w 476"/>
                  <a:gd name="T5" fmla="*/ 0 h 464"/>
                  <a:gd name="T6" fmla="*/ 155 w 476"/>
                  <a:gd name="T7" fmla="*/ 0 h 464"/>
                  <a:gd name="T8" fmla="*/ 155 w 476"/>
                  <a:gd name="T9" fmla="*/ 65 h 464"/>
                  <a:gd name="T10" fmla="*/ 25 w 476"/>
                  <a:gd name="T11" fmla="*/ 65 h 464"/>
                  <a:gd name="T12" fmla="*/ 0 w 476"/>
                  <a:gd name="T13" fmla="*/ 90 h 464"/>
                  <a:gd name="T14" fmla="*/ 0 w 476"/>
                  <a:gd name="T15" fmla="*/ 420 h 464"/>
                  <a:gd name="T16" fmla="*/ 25 w 476"/>
                  <a:gd name="T17" fmla="*/ 445 h 464"/>
                  <a:gd name="T18" fmla="*/ 71 w 476"/>
                  <a:gd name="T19" fmla="*/ 445 h 464"/>
                  <a:gd name="T20" fmla="*/ 78 w 476"/>
                  <a:gd name="T21" fmla="*/ 464 h 464"/>
                  <a:gd name="T22" fmla="*/ 113 w 476"/>
                  <a:gd name="T23" fmla="*/ 464 h 464"/>
                  <a:gd name="T24" fmla="*/ 115 w 476"/>
                  <a:gd name="T25" fmla="*/ 445 h 464"/>
                  <a:gd name="T26" fmla="*/ 366 w 476"/>
                  <a:gd name="T27" fmla="*/ 445 h 464"/>
                  <a:gd name="T28" fmla="*/ 368 w 476"/>
                  <a:gd name="T29" fmla="*/ 464 h 464"/>
                  <a:gd name="T30" fmla="*/ 403 w 476"/>
                  <a:gd name="T31" fmla="*/ 464 h 464"/>
                  <a:gd name="T32" fmla="*/ 410 w 476"/>
                  <a:gd name="T33" fmla="*/ 445 h 464"/>
                  <a:gd name="T34" fmla="*/ 451 w 476"/>
                  <a:gd name="T35" fmla="*/ 445 h 464"/>
                  <a:gd name="T36" fmla="*/ 476 w 476"/>
                  <a:gd name="T37" fmla="*/ 420 h 464"/>
                  <a:gd name="T38" fmla="*/ 476 w 476"/>
                  <a:gd name="T39" fmla="*/ 90 h 464"/>
                  <a:gd name="T40" fmla="*/ 451 w 476"/>
                  <a:gd name="T41" fmla="*/ 65 h 464"/>
                  <a:gd name="T42" fmla="*/ 187 w 476"/>
                  <a:gd name="T43" fmla="*/ 28 h 464"/>
                  <a:gd name="T44" fmla="*/ 187 w 476"/>
                  <a:gd name="T45" fmla="*/ 28 h 464"/>
                  <a:gd name="T46" fmla="*/ 291 w 476"/>
                  <a:gd name="T47" fmla="*/ 28 h 464"/>
                  <a:gd name="T48" fmla="*/ 291 w 476"/>
                  <a:gd name="T49" fmla="*/ 65 h 464"/>
                  <a:gd name="T50" fmla="*/ 291 w 476"/>
                  <a:gd name="T51" fmla="*/ 65 h 464"/>
                  <a:gd name="T52" fmla="*/ 287 w 476"/>
                  <a:gd name="T53" fmla="*/ 65 h 464"/>
                  <a:gd name="T54" fmla="*/ 283 w 476"/>
                  <a:gd name="T55" fmla="*/ 65 h 464"/>
                  <a:gd name="T56" fmla="*/ 278 w 476"/>
                  <a:gd name="T57" fmla="*/ 65 h 464"/>
                  <a:gd name="T58" fmla="*/ 274 w 476"/>
                  <a:gd name="T59" fmla="*/ 65 h 464"/>
                  <a:gd name="T60" fmla="*/ 270 w 476"/>
                  <a:gd name="T61" fmla="*/ 65 h 464"/>
                  <a:gd name="T62" fmla="*/ 266 w 476"/>
                  <a:gd name="T63" fmla="*/ 65 h 464"/>
                  <a:gd name="T64" fmla="*/ 262 w 476"/>
                  <a:gd name="T65" fmla="*/ 65 h 464"/>
                  <a:gd name="T66" fmla="*/ 258 w 476"/>
                  <a:gd name="T67" fmla="*/ 65 h 464"/>
                  <a:gd name="T68" fmla="*/ 253 w 476"/>
                  <a:gd name="T69" fmla="*/ 65 h 464"/>
                  <a:gd name="T70" fmla="*/ 249 w 476"/>
                  <a:gd name="T71" fmla="*/ 65 h 464"/>
                  <a:gd name="T72" fmla="*/ 245 w 476"/>
                  <a:gd name="T73" fmla="*/ 65 h 464"/>
                  <a:gd name="T74" fmla="*/ 241 w 476"/>
                  <a:gd name="T75" fmla="*/ 65 h 464"/>
                  <a:gd name="T76" fmla="*/ 237 w 476"/>
                  <a:gd name="T77" fmla="*/ 65 h 464"/>
                  <a:gd name="T78" fmla="*/ 233 w 476"/>
                  <a:gd name="T79" fmla="*/ 65 h 464"/>
                  <a:gd name="T80" fmla="*/ 228 w 476"/>
                  <a:gd name="T81" fmla="*/ 65 h 464"/>
                  <a:gd name="T82" fmla="*/ 224 w 476"/>
                  <a:gd name="T83" fmla="*/ 65 h 464"/>
                  <a:gd name="T84" fmla="*/ 220 w 476"/>
                  <a:gd name="T85" fmla="*/ 65 h 464"/>
                  <a:gd name="T86" fmla="*/ 216 w 476"/>
                  <a:gd name="T87" fmla="*/ 65 h 464"/>
                  <a:gd name="T88" fmla="*/ 212 w 476"/>
                  <a:gd name="T89" fmla="*/ 65 h 464"/>
                  <a:gd name="T90" fmla="*/ 208 w 476"/>
                  <a:gd name="T91" fmla="*/ 65 h 464"/>
                  <a:gd name="T92" fmla="*/ 203 w 476"/>
                  <a:gd name="T93" fmla="*/ 65 h 464"/>
                  <a:gd name="T94" fmla="*/ 199 w 476"/>
                  <a:gd name="T95" fmla="*/ 65 h 464"/>
                  <a:gd name="T96" fmla="*/ 195 w 476"/>
                  <a:gd name="T97" fmla="*/ 65 h 464"/>
                  <a:gd name="T98" fmla="*/ 191 w 476"/>
                  <a:gd name="T99" fmla="*/ 65 h 464"/>
                  <a:gd name="T100" fmla="*/ 187 w 476"/>
                  <a:gd name="T101" fmla="*/ 65 h 464"/>
                  <a:gd name="T102" fmla="*/ 187 w 476"/>
                  <a:gd name="T103" fmla="*/ 28 h 464"/>
                  <a:gd name="T104" fmla="*/ 238 w 476"/>
                  <a:gd name="T105" fmla="*/ 402 h 464"/>
                  <a:gd name="T106" fmla="*/ 91 w 476"/>
                  <a:gd name="T107" fmla="*/ 255 h 464"/>
                  <a:gd name="T108" fmla="*/ 238 w 476"/>
                  <a:gd name="T109" fmla="*/ 108 h 464"/>
                  <a:gd name="T110" fmla="*/ 385 w 476"/>
                  <a:gd name="T111" fmla="*/ 255 h 464"/>
                  <a:gd name="T112" fmla="*/ 238 w 476"/>
                  <a:gd name="T113" fmla="*/ 402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76" h="464">
                    <a:moveTo>
                      <a:pt x="451" y="65"/>
                    </a:moveTo>
                    <a:cubicBezTo>
                      <a:pt x="321" y="65"/>
                      <a:pt x="321" y="65"/>
                      <a:pt x="321" y="65"/>
                    </a:cubicBezTo>
                    <a:cubicBezTo>
                      <a:pt x="321" y="0"/>
                      <a:pt x="321" y="0"/>
                      <a:pt x="321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65"/>
                      <a:pt x="155" y="65"/>
                      <a:pt x="155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11" y="65"/>
                      <a:pt x="0" y="76"/>
                      <a:pt x="0" y="90"/>
                    </a:cubicBezTo>
                    <a:cubicBezTo>
                      <a:pt x="0" y="420"/>
                      <a:pt x="0" y="420"/>
                      <a:pt x="0" y="420"/>
                    </a:cubicBezTo>
                    <a:cubicBezTo>
                      <a:pt x="0" y="434"/>
                      <a:pt x="11" y="445"/>
                      <a:pt x="25" y="445"/>
                    </a:cubicBezTo>
                    <a:cubicBezTo>
                      <a:pt x="71" y="445"/>
                      <a:pt x="71" y="445"/>
                      <a:pt x="71" y="445"/>
                    </a:cubicBezTo>
                    <a:cubicBezTo>
                      <a:pt x="78" y="464"/>
                      <a:pt x="78" y="464"/>
                      <a:pt x="78" y="464"/>
                    </a:cubicBezTo>
                    <a:cubicBezTo>
                      <a:pt x="113" y="464"/>
                      <a:pt x="113" y="464"/>
                      <a:pt x="113" y="464"/>
                    </a:cubicBezTo>
                    <a:cubicBezTo>
                      <a:pt x="115" y="445"/>
                      <a:pt x="115" y="445"/>
                      <a:pt x="115" y="445"/>
                    </a:cubicBezTo>
                    <a:cubicBezTo>
                      <a:pt x="366" y="445"/>
                      <a:pt x="366" y="445"/>
                      <a:pt x="366" y="445"/>
                    </a:cubicBezTo>
                    <a:cubicBezTo>
                      <a:pt x="368" y="464"/>
                      <a:pt x="368" y="464"/>
                      <a:pt x="368" y="464"/>
                    </a:cubicBezTo>
                    <a:cubicBezTo>
                      <a:pt x="403" y="464"/>
                      <a:pt x="403" y="464"/>
                      <a:pt x="403" y="464"/>
                    </a:cubicBezTo>
                    <a:cubicBezTo>
                      <a:pt x="410" y="445"/>
                      <a:pt x="410" y="445"/>
                      <a:pt x="410" y="445"/>
                    </a:cubicBezTo>
                    <a:cubicBezTo>
                      <a:pt x="451" y="445"/>
                      <a:pt x="451" y="445"/>
                      <a:pt x="451" y="445"/>
                    </a:cubicBezTo>
                    <a:cubicBezTo>
                      <a:pt x="465" y="445"/>
                      <a:pt x="476" y="434"/>
                      <a:pt x="476" y="420"/>
                    </a:cubicBezTo>
                    <a:cubicBezTo>
                      <a:pt x="476" y="90"/>
                      <a:pt x="476" y="90"/>
                      <a:pt x="476" y="90"/>
                    </a:cubicBezTo>
                    <a:cubicBezTo>
                      <a:pt x="476" y="76"/>
                      <a:pt x="465" y="65"/>
                      <a:pt x="451" y="65"/>
                    </a:cubicBezTo>
                    <a:close/>
                    <a:moveTo>
                      <a:pt x="187" y="28"/>
                    </a:moveTo>
                    <a:cubicBezTo>
                      <a:pt x="187" y="28"/>
                      <a:pt x="187" y="28"/>
                      <a:pt x="187" y="28"/>
                    </a:cubicBezTo>
                    <a:cubicBezTo>
                      <a:pt x="291" y="28"/>
                      <a:pt x="291" y="28"/>
                      <a:pt x="291" y="28"/>
                    </a:cubicBezTo>
                    <a:cubicBezTo>
                      <a:pt x="291" y="65"/>
                      <a:pt x="291" y="65"/>
                      <a:pt x="291" y="65"/>
                    </a:cubicBezTo>
                    <a:cubicBezTo>
                      <a:pt x="291" y="65"/>
                      <a:pt x="291" y="65"/>
                      <a:pt x="291" y="65"/>
                    </a:cubicBezTo>
                    <a:cubicBezTo>
                      <a:pt x="287" y="65"/>
                      <a:pt x="287" y="65"/>
                      <a:pt x="287" y="65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4" y="65"/>
                      <a:pt x="274" y="65"/>
                      <a:pt x="274" y="65"/>
                    </a:cubicBezTo>
                    <a:cubicBezTo>
                      <a:pt x="270" y="65"/>
                      <a:pt x="270" y="65"/>
                      <a:pt x="270" y="65"/>
                    </a:cubicBezTo>
                    <a:cubicBezTo>
                      <a:pt x="266" y="65"/>
                      <a:pt x="266" y="65"/>
                      <a:pt x="266" y="65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3" y="65"/>
                      <a:pt x="253" y="65"/>
                      <a:pt x="253" y="65"/>
                    </a:cubicBezTo>
                    <a:cubicBezTo>
                      <a:pt x="249" y="65"/>
                      <a:pt x="249" y="65"/>
                      <a:pt x="249" y="65"/>
                    </a:cubicBezTo>
                    <a:cubicBezTo>
                      <a:pt x="245" y="65"/>
                      <a:pt x="245" y="65"/>
                      <a:pt x="245" y="65"/>
                    </a:cubicBezTo>
                    <a:cubicBezTo>
                      <a:pt x="241" y="65"/>
                      <a:pt x="241" y="65"/>
                      <a:pt x="241" y="65"/>
                    </a:cubicBezTo>
                    <a:cubicBezTo>
                      <a:pt x="237" y="65"/>
                      <a:pt x="237" y="65"/>
                      <a:pt x="237" y="65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4" y="65"/>
                      <a:pt x="224" y="65"/>
                      <a:pt x="224" y="65"/>
                    </a:cubicBezTo>
                    <a:cubicBezTo>
                      <a:pt x="220" y="65"/>
                      <a:pt x="220" y="65"/>
                      <a:pt x="220" y="65"/>
                    </a:cubicBezTo>
                    <a:cubicBezTo>
                      <a:pt x="216" y="65"/>
                      <a:pt x="216" y="65"/>
                      <a:pt x="216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8" y="65"/>
                      <a:pt x="208" y="65"/>
                    </a:cubicBezTo>
                    <a:cubicBezTo>
                      <a:pt x="203" y="65"/>
                      <a:pt x="203" y="65"/>
                      <a:pt x="203" y="65"/>
                    </a:cubicBezTo>
                    <a:cubicBezTo>
                      <a:pt x="199" y="65"/>
                      <a:pt x="199" y="65"/>
                      <a:pt x="199" y="65"/>
                    </a:cubicBezTo>
                    <a:cubicBezTo>
                      <a:pt x="195" y="65"/>
                      <a:pt x="195" y="65"/>
                      <a:pt x="195" y="65"/>
                    </a:cubicBezTo>
                    <a:cubicBezTo>
                      <a:pt x="191" y="65"/>
                      <a:pt x="191" y="65"/>
                      <a:pt x="191" y="65"/>
                    </a:cubicBezTo>
                    <a:cubicBezTo>
                      <a:pt x="187" y="65"/>
                      <a:pt x="187" y="65"/>
                      <a:pt x="187" y="65"/>
                    </a:cubicBezTo>
                    <a:lnTo>
                      <a:pt x="187" y="28"/>
                    </a:lnTo>
                    <a:close/>
                    <a:moveTo>
                      <a:pt x="238" y="402"/>
                    </a:moveTo>
                    <a:cubicBezTo>
                      <a:pt x="157" y="402"/>
                      <a:pt x="91" y="336"/>
                      <a:pt x="91" y="255"/>
                    </a:cubicBezTo>
                    <a:cubicBezTo>
                      <a:pt x="91" y="174"/>
                      <a:pt x="157" y="108"/>
                      <a:pt x="238" y="108"/>
                    </a:cubicBezTo>
                    <a:cubicBezTo>
                      <a:pt x="319" y="108"/>
                      <a:pt x="385" y="174"/>
                      <a:pt x="385" y="255"/>
                    </a:cubicBezTo>
                    <a:cubicBezTo>
                      <a:pt x="385" y="336"/>
                      <a:pt x="319" y="402"/>
                      <a:pt x="238" y="4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pic>
        <p:nvPicPr>
          <p:cNvPr id="4" name="图片 3" descr="默认文件15827906446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471805"/>
            <a:ext cx="5398135" cy="5398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80480" y="4712335"/>
            <a:ext cx="3481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+mj-ea"/>
                <a:ea typeface="+mj-ea"/>
                <a:cs typeface="+mj-ea"/>
              </a:rPr>
              <a:t>汇报人：王树娇</a:t>
            </a:r>
            <a:r>
              <a:rPr lang="en-US" altLang="zh-CN" sz="2000">
                <a:latin typeface="+mj-ea"/>
                <a:ea typeface="+mj-ea"/>
                <a:cs typeface="+mj-ea"/>
              </a:rPr>
              <a:t> 2022.10</a:t>
            </a:r>
            <a:endParaRPr lang="en-US" altLang="zh-CN" sz="20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407410" y="8439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补充：</a:t>
            </a:r>
            <a:r>
              <a:rPr lang="zh-CN" altLang="en-US" sz="2400" b="1"/>
              <a:t>药物保管总原则</a:t>
            </a:r>
            <a:endParaRPr lang="zh-CN" altLang="en-US" sz="2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365" y="1791970"/>
            <a:ext cx="7124700" cy="3436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4055" y="1564005"/>
            <a:ext cx="6111240" cy="4062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/>
              <a:t>1.药柜位置合理、清洁、干燥、通风、不宜阳光直射，由专人负责管理。</a:t>
            </a:r>
            <a:endParaRPr lang="zh-CN" altLang="en-US" sz="2000" b="1"/>
          </a:p>
          <a:p>
            <a:r>
              <a:rPr lang="zh-CN" altLang="en-US" sz="2000" b="1"/>
              <a:t>2.药物应分类保管</a:t>
            </a:r>
            <a:r>
              <a:rPr lang="zh-CN" altLang="en-US" sz="2000"/>
              <a:t>。口服药、外用药、消毒剂分开放置；按有效期的</a:t>
            </a:r>
            <a:r>
              <a:rPr lang="zh-CN" altLang="en-US" sz="2000" b="1"/>
              <a:t>先后顺</a:t>
            </a:r>
            <a:endParaRPr lang="zh-CN" altLang="en-US" sz="2000" b="1"/>
          </a:p>
          <a:p>
            <a:r>
              <a:rPr lang="zh-CN" altLang="en-US" sz="2000" b="1"/>
              <a:t>序摆放，先买先用，3--6个月检查药箱</a:t>
            </a:r>
            <a:r>
              <a:rPr lang="zh-CN" altLang="en-US" sz="2000"/>
              <a:t>，以防失效。</a:t>
            </a:r>
            <a:endParaRPr lang="zh-CN" altLang="en-US" sz="2000"/>
          </a:p>
          <a:p>
            <a:r>
              <a:rPr lang="zh-CN" altLang="en-US" sz="2000" b="1"/>
              <a:t>3.标签明显，</a:t>
            </a:r>
            <a:r>
              <a:rPr lang="zh-CN" altLang="en-US" sz="2000"/>
              <a:t>注明</a:t>
            </a:r>
            <a:r>
              <a:rPr lang="zh-CN" altLang="en-US" sz="2000" u="sng"/>
              <a:t>药名、浓度、剂量。</a:t>
            </a:r>
            <a:endParaRPr lang="zh-CN" altLang="en-US" sz="2000"/>
          </a:p>
          <a:p>
            <a:r>
              <a:rPr lang="zh-CN" altLang="en-US" sz="2000" b="1"/>
              <a:t>4.根据药性妥善保存。</a:t>
            </a:r>
            <a:endParaRPr lang="zh-CN" altLang="en-US" sz="2000" b="1"/>
          </a:p>
          <a:p>
            <a:r>
              <a:rPr lang="zh-CN" altLang="en-US" sz="2000" b="1"/>
              <a:t>5.定期检查药物质量。</a:t>
            </a:r>
            <a:endParaRPr lang="zh-CN" altLang="en-US" sz="2000" b="1"/>
          </a:p>
          <a:p>
            <a:r>
              <a:rPr lang="zh-CN" altLang="en-US" sz="2000"/>
              <a:t>6.个人</a:t>
            </a:r>
            <a:r>
              <a:rPr lang="zh-CN" altLang="en-US" sz="2000" b="1"/>
              <a:t>专用药，应单独存放</a:t>
            </a:r>
            <a:r>
              <a:rPr lang="zh-CN" altLang="en-US" sz="2000"/>
              <a:t>，并注名床号和姓名。</a:t>
            </a:r>
            <a:endParaRPr lang="zh-CN" altLang="en-US" sz="2000"/>
          </a:p>
          <a:p>
            <a:r>
              <a:rPr lang="zh-CN" altLang="en-US" sz="2000"/>
              <a:t>7.特殊药物还需要放在老年人够不着的地方，以免老年人误服而中毒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4857750" y="711835"/>
            <a:ext cx="1211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补充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58990" y="2555875"/>
            <a:ext cx="3693795" cy="11055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标注“有效期至2024-11-30”</a:t>
            </a:r>
            <a:endParaRPr lang="zh-CN" altLang="en-US"/>
          </a:p>
          <a:p>
            <a:r>
              <a:rPr lang="zh-CN" altLang="en-US">
                <a:sym typeface="+mn-ea"/>
              </a:rPr>
              <a:t>标注“生产日期2024年11月,有效期2年”</a:t>
            </a:r>
            <a:endParaRPr lang="zh-CN" altLang="en-US"/>
          </a:p>
          <a:p>
            <a:r>
              <a:rPr lang="zh-CN" altLang="en-US">
                <a:sym typeface="+mn-ea"/>
              </a:rPr>
              <a:t>标注“失效期2022年5月”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爆炸形 2 6"/>
          <p:cNvSpPr/>
          <p:nvPr/>
        </p:nvSpPr>
        <p:spPr>
          <a:xfrm rot="300000">
            <a:off x="9587865" y="1497965"/>
            <a:ext cx="2072640" cy="1367155"/>
          </a:xfrm>
          <a:prstGeom prst="irregularSeal2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失效期？</a:t>
            </a:r>
            <a:endParaRPr lang="zh-CN" altLang="en-US"/>
          </a:p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05510" y="2414270"/>
            <a:ext cx="3268345" cy="288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1.</a:t>
            </a:r>
            <a:r>
              <a:rPr lang="zh-CN" altLang="en-US" b="1">
                <a:solidFill>
                  <a:srgbClr val="FF0000"/>
                </a:solidFill>
              </a:rPr>
              <a:t>合理选用药物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2.制定个体化给药方案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3.严格控制预防用药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4.</a:t>
            </a:r>
            <a:r>
              <a:rPr lang="zh-CN" altLang="en-US" b="1">
                <a:solidFill>
                  <a:srgbClr val="FF0000"/>
                </a:solidFill>
              </a:rPr>
              <a:t>纠正用药误区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5.控制嗜好和饮食</a:t>
            </a:r>
            <a:endParaRPr lang="zh-CN" altLang="en-US" b="1"/>
          </a:p>
          <a:p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3599815" y="700405"/>
            <a:ext cx="4086860" cy="4864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zh-CN" altLang="en-US" sz="2400" b="1">
                <a:sym typeface="+mn-ea"/>
              </a:rPr>
              <a:t>二、安全用药指导</a:t>
            </a:r>
            <a:endParaRPr lang="zh-CN" altLang="en-US" sz="2400" b="1"/>
          </a:p>
          <a:p>
            <a:endParaRPr lang="zh-CN" altLang="en-US" sz="24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5665" y="2625725"/>
            <a:ext cx="5494020" cy="3756660"/>
          </a:xfrm>
          <a:prstGeom prst="rect">
            <a:avLst/>
          </a:prstGeom>
        </p:spPr>
      </p:pic>
      <p:sp>
        <p:nvSpPr>
          <p:cNvPr id="7" name="五角星 6"/>
          <p:cNvSpPr/>
          <p:nvPr/>
        </p:nvSpPr>
        <p:spPr>
          <a:xfrm>
            <a:off x="7043420" y="699770"/>
            <a:ext cx="394335" cy="39497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01720" y="1689735"/>
            <a:ext cx="4064000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（三）预防和控制药物不良反应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326130" y="159448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（四）提高老年人用药的依从性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7720" y="2827655"/>
            <a:ext cx="4064000" cy="3149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1.建立伙伴式的护患关系，引导老</a:t>
            </a:r>
            <a:endParaRPr lang="zh-CN" altLang="en-US" b="1"/>
          </a:p>
          <a:p>
            <a:r>
              <a:rPr lang="zh-CN" altLang="en-US" b="1"/>
              <a:t>人主动参与治疗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u="sng">
                <a:solidFill>
                  <a:srgbClr val="FF0000"/>
                </a:solidFill>
              </a:rPr>
              <a:t>2.用药方案和指导简单易记</a:t>
            </a:r>
            <a:endParaRPr lang="zh-CN" altLang="en-US" b="1" u="sng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b="1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u="sng">
                <a:solidFill>
                  <a:srgbClr val="FF0000"/>
                </a:solidFill>
              </a:rPr>
              <a:t>3.实施行为监测</a:t>
            </a:r>
            <a:endParaRPr lang="zh-CN" altLang="en-US" u="sng">
              <a:solidFill>
                <a:srgbClr val="FF0000"/>
              </a:solidFill>
            </a:endParaRPr>
          </a:p>
          <a:p>
            <a:endParaRPr lang="zh-CN" altLang="en-US" b="1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b="1"/>
              <a:t>4.促进家庭有效应对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5.完善随访工作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0" y="2216150"/>
            <a:ext cx="5102860" cy="4230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9815" y="700405"/>
            <a:ext cx="4086860" cy="4864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zh-CN" altLang="en-US" sz="2400" b="1">
                <a:sym typeface="+mn-ea"/>
              </a:rPr>
              <a:t>二、安全用药指导</a:t>
            </a:r>
            <a:endParaRPr lang="zh-CN" altLang="en-US" sz="2400" b="1"/>
          </a:p>
          <a:p>
            <a:endParaRPr lang="zh-CN" altLang="en-US" sz="2400" b="1"/>
          </a:p>
        </p:txBody>
      </p:sp>
      <p:sp>
        <p:nvSpPr>
          <p:cNvPr id="7" name="五角星 6"/>
          <p:cNvSpPr/>
          <p:nvPr/>
        </p:nvSpPr>
        <p:spPr>
          <a:xfrm>
            <a:off x="7043420" y="699770"/>
            <a:ext cx="394335" cy="39497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09445" y="1229360"/>
            <a:ext cx="85769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b="1"/>
              <a:t>用药方案简单</a:t>
            </a:r>
            <a:r>
              <a:rPr lang="zh-CN" altLang="en-US" sz="2000"/>
              <a:t>易懂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000"/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/>
              <a:t>解释清楚，书面清晰标注，注明</a:t>
            </a:r>
            <a:r>
              <a:rPr lang="zh-CN" altLang="en-US" sz="2000" u="sng"/>
              <a:t>药名、浓度、剂量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/>
              <a:t>药品</a:t>
            </a:r>
            <a:r>
              <a:rPr lang="zh-CN" altLang="en-US" sz="2000" b="1"/>
              <a:t>标签醒目</a:t>
            </a:r>
            <a:r>
              <a:rPr lang="zh-CN" altLang="en-US" sz="2000"/>
              <a:t>，内服药蓝色边，外用药红色边，剧毒药黑色边。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/>
              <a:t>选用价廉药品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3782695" y="438150"/>
            <a:ext cx="406400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ym typeface="+mn-ea"/>
              </a:rPr>
              <a:t>用药方案和指导简单易记</a:t>
            </a:r>
            <a:endParaRPr lang="zh-CN" altLang="en-US" sz="2000" b="1"/>
          </a:p>
          <a:p>
            <a:endParaRPr lang="zh-CN" altLang="en-US" sz="20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0" y="3659505"/>
            <a:ext cx="8041005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03015" y="793115"/>
            <a:ext cx="4064000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实施行为监测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" y="1891030"/>
            <a:ext cx="11003280" cy="3925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45310" y="1175385"/>
            <a:ext cx="2044065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家庭有效应对</a:t>
            </a:r>
            <a:endParaRPr lang="zh-CN" altLang="en-US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7858125" y="1011555"/>
            <a:ext cx="2759710" cy="541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完善随访工作</a:t>
            </a:r>
            <a:endParaRPr lang="zh-CN" altLang="en-US" sz="24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040" y="1911985"/>
            <a:ext cx="3850640" cy="4030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15" y="1097915"/>
            <a:ext cx="2811780" cy="4658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95" y="2158365"/>
            <a:ext cx="3710940" cy="3597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97255" y="949325"/>
            <a:ext cx="8216265" cy="4154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pPr algn="ctr"/>
            <a:r>
              <a:rPr lang="zh-CN" altLang="en-US" sz="3200">
                <a:solidFill>
                  <a:srgbClr val="FF0000"/>
                </a:solidFill>
              </a:rPr>
              <a:t>老年人安全用药护理</a:t>
            </a:r>
            <a:endParaRPr lang="zh-CN" altLang="en-US"/>
          </a:p>
          <a:p>
            <a:pPr fontAlgn="auto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/>
              <a:t>1.评估用药情况（4点）</a:t>
            </a:r>
            <a:endParaRPr lang="zh-CN" altLang="en-US"/>
          </a:p>
          <a:p>
            <a:pPr fontAlgn="auto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/>
              <a:t>2.安全用药指导</a:t>
            </a:r>
            <a:endParaRPr lang="zh-CN" altLang="en-US"/>
          </a:p>
          <a:p>
            <a:pPr fontAlgn="auto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/>
              <a:t>（1）指导自我管理（4点）</a:t>
            </a:r>
            <a:endParaRPr lang="zh-CN" altLang="en-US"/>
          </a:p>
          <a:p>
            <a:pPr fontAlgn="auto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）病情观察、药物管理原则（</a:t>
            </a:r>
            <a:r>
              <a:rPr lang="en-US" altLang="zh-CN"/>
              <a:t>5</a:t>
            </a:r>
            <a:r>
              <a:rPr lang="zh-CN" altLang="en-US"/>
              <a:t>点）</a:t>
            </a:r>
            <a:endParaRPr lang="zh-CN" altLang="en-US"/>
          </a:p>
          <a:p>
            <a:pPr fontAlgn="auto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）预防不良反应（</a:t>
            </a:r>
            <a:r>
              <a:rPr lang="en-US" altLang="zh-CN"/>
              <a:t>5</a:t>
            </a:r>
            <a:r>
              <a:rPr lang="zh-CN" altLang="en-US"/>
              <a:t>点）</a:t>
            </a:r>
            <a:endParaRPr lang="zh-CN" altLang="en-US"/>
          </a:p>
          <a:p>
            <a:pPr fontAlgn="auto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）提高用药依从性（</a:t>
            </a:r>
            <a:r>
              <a:rPr lang="en-US" altLang="zh-CN"/>
              <a:t>5</a:t>
            </a:r>
            <a:r>
              <a:rPr lang="zh-CN" altLang="en-US"/>
              <a:t>点）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589145" y="191135"/>
            <a:ext cx="1684655" cy="602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归纳总结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7785" y="5104130"/>
            <a:ext cx="299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5" name="图片 4" descr="微信图片_202210152144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1110" y="1889125"/>
            <a:ext cx="3810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83565" y="751840"/>
            <a:ext cx="8560435" cy="54419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1.以下关于老人用药的说法错误的是（</a:t>
            </a:r>
            <a:r>
              <a:rPr lang="en-US" altLang="zh-CN" b="1"/>
              <a:t>            </a:t>
            </a:r>
            <a:r>
              <a:rPr lang="zh-CN" altLang="en-US" b="1"/>
              <a:t>）</a:t>
            </a:r>
            <a:endParaRPr lang="zh-CN" altLang="en-US" b="1"/>
          </a:p>
          <a:p>
            <a:r>
              <a:rPr lang="zh-CN" altLang="en-US" b="1"/>
              <a:t>A.自觉症状缓解后可自行减药，无症状后可自己停药</a:t>
            </a:r>
            <a:endParaRPr lang="zh-CN" altLang="en-US" b="1"/>
          </a:p>
          <a:p>
            <a:r>
              <a:rPr lang="zh-CN" altLang="en-US" b="1"/>
              <a:t>B.一旦发现低烧立即使用退烧药</a:t>
            </a:r>
            <a:endParaRPr lang="zh-CN" altLang="en-US" b="1"/>
          </a:p>
          <a:p>
            <a:r>
              <a:rPr lang="zh-CN" altLang="en-US" b="1"/>
              <a:t>C.遵医嘱，坚持按时按量服药</a:t>
            </a:r>
            <a:endParaRPr lang="zh-CN" altLang="en-US" b="1"/>
          </a:p>
          <a:p>
            <a:r>
              <a:rPr lang="zh-CN" altLang="en-US" b="1"/>
              <a:t>D.李奶奶身体健康，但害怕生病，听人说保健品可以强身健体，就</a:t>
            </a:r>
            <a:endParaRPr lang="zh-CN" altLang="en-US" b="1"/>
          </a:p>
          <a:p>
            <a:r>
              <a:rPr lang="zh-CN" altLang="en-US" b="1"/>
              <a:t>买了十盒吃</a:t>
            </a:r>
            <a:endParaRPr lang="zh-CN" altLang="en-US" b="1"/>
          </a:p>
          <a:p>
            <a:r>
              <a:rPr lang="zh-CN" altLang="en-US" b="1"/>
              <a:t>E.张爷爷一次要吃6片药，每次吃的时候都2片2片的吞服</a:t>
            </a:r>
            <a:endParaRPr lang="zh-CN" altLang="en-US" b="1"/>
          </a:p>
          <a:p>
            <a:r>
              <a:rPr lang="zh-CN" altLang="en-US" b="1"/>
              <a:t>F.吞咽片剂有困难时选用冲剂或口服液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2.药物分类保管正确的是(</a:t>
            </a:r>
            <a:r>
              <a:rPr lang="en-US" altLang="zh-CN" b="1"/>
              <a:t>      </a:t>
            </a:r>
            <a:r>
              <a:rPr lang="zh-CN" altLang="en-US" b="1"/>
              <a:t>)。</a:t>
            </a:r>
            <a:endParaRPr lang="zh-CN" altLang="en-US" b="1"/>
          </a:p>
          <a:p>
            <a:r>
              <a:rPr lang="zh-CN" altLang="en-US"/>
              <a:t>A.口服药、外用药、消毒剂不要分开放置</a:t>
            </a:r>
            <a:endParaRPr lang="zh-CN" altLang="en-US"/>
          </a:p>
          <a:p>
            <a:r>
              <a:rPr lang="zh-CN" altLang="en-US"/>
              <a:t>B.不用按有效期的先后顺序摆放</a:t>
            </a:r>
            <a:endParaRPr lang="zh-CN" altLang="en-US"/>
          </a:p>
          <a:p>
            <a:r>
              <a:rPr lang="zh-CN" altLang="en-US"/>
              <a:t>C.药柜宜阳光直射</a:t>
            </a:r>
            <a:endParaRPr lang="zh-CN" altLang="en-US"/>
          </a:p>
          <a:p>
            <a:r>
              <a:rPr lang="zh-CN" altLang="en-US"/>
              <a:t>D.药柜位置合理并保持清洁。</a:t>
            </a:r>
            <a:endParaRPr lang="zh-CN" altLang="en-US"/>
          </a:p>
          <a:p>
            <a:endParaRPr lang="zh-CN" altLang="en-US" b="1"/>
          </a:p>
          <a:p>
            <a:r>
              <a:rPr lang="zh-CN" altLang="en-US" b="1"/>
              <a:t>3.（判断题）对于吞咽困难的老人，护理员不必咨询医护人员或根据药物说明，</a:t>
            </a:r>
            <a:endParaRPr lang="zh-CN" altLang="en-US" b="1"/>
          </a:p>
          <a:p>
            <a:r>
              <a:rPr lang="zh-CN" altLang="en-US" b="1"/>
              <a:t>决定是否可以碾碎药物。（</a:t>
            </a:r>
            <a:r>
              <a:rPr lang="en-US" altLang="zh-CN" b="1"/>
              <a:t>      </a:t>
            </a:r>
            <a:r>
              <a:rPr lang="zh-CN" altLang="en-US" b="1"/>
              <a:t>）</a:t>
            </a:r>
            <a:endParaRPr lang="zh-CN" altLang="en-US" b="1"/>
          </a:p>
          <a:p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4506595" y="751840"/>
            <a:ext cx="1452880" cy="255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ABD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b="1">
                <a:sym typeface="+mn-ea"/>
              </a:rPr>
              <a:t> 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175000" y="3489325"/>
            <a:ext cx="483870" cy="480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 D   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372485" y="5421630"/>
            <a:ext cx="447040" cy="344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X 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5" name="文本占位符 192514"/>
          <p:cNvSpPr>
            <a:spLocks noGrp="1"/>
          </p:cNvSpPr>
          <p:nvPr>
            <p:ph type="body" idx="1"/>
          </p:nvPr>
        </p:nvSpPr>
        <p:spPr>
          <a:xfrm>
            <a:off x="3296920" y="2476500"/>
            <a:ext cx="6105525" cy="1699260"/>
          </a:xfrm>
        </p:spPr>
        <p:txBody>
          <a:bodyPr>
            <a:normAutofit fontScale="70000"/>
            <a:scene3d>
              <a:camera prst="orthographicFront"/>
              <a:lightRig rig="threePt" dir="t"/>
            </a:scene3d>
          </a:bodyPr>
          <a:p>
            <a:pPr algn="ctr">
              <a:buNone/>
            </a:pPr>
            <a:r>
              <a:rPr lang="en-US" altLang="zh-CN" sz="9600" b="1" dirty="0">
                <a:gradFill>
                  <a:gsLst>
                    <a:gs pos="50000">
                      <a:srgbClr val="97C8E1"/>
                    </a:gs>
                    <a:gs pos="0">
                      <a:srgbClr val="BADAEB"/>
                    </a:gs>
                    <a:gs pos="100000">
                      <a:srgbClr val="74B5D6"/>
                    </a:gs>
                  </a:gsLst>
                  <a:lin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</a:t>
            </a:r>
            <a:r>
              <a:rPr lang="zh-CN" altLang="en-US" sz="9600" b="1" dirty="0">
                <a:gradFill>
                  <a:gsLst>
                    <a:gs pos="50000">
                      <a:srgbClr val="97C8E1"/>
                    </a:gs>
                    <a:gs pos="0">
                      <a:srgbClr val="BADAEB"/>
                    </a:gs>
                    <a:gs pos="100000">
                      <a:srgbClr val="74B5D6"/>
                    </a:gs>
                  </a:gsLst>
                  <a:lin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 谢</a:t>
            </a:r>
            <a:endParaRPr lang="zh-CN" altLang="en-US" sz="9600" b="1" dirty="0">
              <a:gradFill>
                <a:gsLst>
                  <a:gs pos="50000">
                    <a:srgbClr val="97C8E1"/>
                  </a:gs>
                  <a:gs pos="0">
                    <a:srgbClr val="BADAEB"/>
                  </a:gs>
                  <a:gs pos="100000">
                    <a:srgbClr val="74B5D6"/>
                  </a:gs>
                </a:gsLst>
                <a:lin scaled="1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5" grpId="0" build="p"/>
      <p:bldP spid="192515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13"/>
          <p:cNvGrpSpPr/>
          <p:nvPr/>
        </p:nvGrpSpPr>
        <p:grpSpPr bwMode="auto">
          <a:xfrm>
            <a:off x="3038793" y="0"/>
            <a:ext cx="80962" cy="6858000"/>
            <a:chOff x="2144315" y="0"/>
            <a:chExt cx="81439" cy="6858000"/>
          </a:xfrm>
        </p:grpSpPr>
        <p:sp>
          <p:nvSpPr>
            <p:cNvPr id="7" name="椭圆 6"/>
            <p:cNvSpPr/>
            <p:nvPr/>
          </p:nvSpPr>
          <p:spPr bwMode="auto">
            <a:xfrm>
              <a:off x="2144315" y="1419225"/>
              <a:ext cx="81439" cy="809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2495">
                <a:buFont typeface="Arial" panose="020B0604020202020204" pitchFamily="34" charset="0"/>
                <a:buNone/>
                <a:defRPr/>
              </a:pPr>
              <a:endParaRPr lang="zh-CN" altLang="en-US"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  <p:cxnSp>
          <p:nvCxnSpPr>
            <p:cNvPr id="8" name="直接连接符 10"/>
            <p:cNvCxnSpPr>
              <a:cxnSpLocks noChangeShapeType="1"/>
            </p:cNvCxnSpPr>
            <p:nvPr/>
          </p:nvCxnSpPr>
          <p:spPr bwMode="auto">
            <a:xfrm>
              <a:off x="2184236" y="0"/>
              <a:ext cx="0" cy="1419225"/>
            </a:xfrm>
            <a:prstGeom prst="line">
              <a:avLst/>
            </a:prstGeom>
            <a:noFill/>
            <a:ln w="9525">
              <a:solidFill>
                <a:srgbClr val="59595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12"/>
            <p:cNvCxnSpPr>
              <a:cxnSpLocks noChangeShapeType="1"/>
            </p:cNvCxnSpPr>
            <p:nvPr/>
          </p:nvCxnSpPr>
          <p:spPr bwMode="auto">
            <a:xfrm>
              <a:off x="2184236" y="3000375"/>
              <a:ext cx="0" cy="3857625"/>
            </a:xfrm>
            <a:prstGeom prst="line">
              <a:avLst/>
            </a:prstGeom>
            <a:noFill/>
            <a:ln w="9525">
              <a:solidFill>
                <a:srgbClr val="59595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椭圆 10"/>
            <p:cNvSpPr/>
            <p:nvPr/>
          </p:nvSpPr>
          <p:spPr bwMode="auto">
            <a:xfrm>
              <a:off x="2144315" y="2919413"/>
              <a:ext cx="81439" cy="8255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2495">
                <a:buFont typeface="Arial" panose="020B0604020202020204" pitchFamily="34" charset="0"/>
                <a:buNone/>
                <a:defRPr/>
              </a:pPr>
              <a:endParaRPr lang="zh-CN" altLang="en-US"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2759393" y="1538288"/>
            <a:ext cx="658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</a:rPr>
              <a:t>目录</a:t>
            </a:r>
            <a:endParaRPr lang="zh-CN" altLang="en-US" sz="3600">
              <a:solidFill>
                <a:srgbClr val="595959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black">
          <a:xfrm>
            <a:off x="4776470" y="1764665"/>
            <a:ext cx="5530850" cy="314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fontAlgn="auto">
              <a:lnSpc>
                <a:spcPts val="5960"/>
              </a:lnSpc>
              <a:buNone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一  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评估老年人用药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fontAlgn="auto">
              <a:lnSpc>
                <a:spcPts val="5960"/>
              </a:lnSpc>
              <a:buNone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二  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安全用药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指导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fontAlgn="auto">
              <a:lnSpc>
                <a:spcPts val="5960"/>
              </a:lnSpc>
              <a:buNone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三 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 归纳总结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fontAlgn="auto">
              <a:lnSpc>
                <a:spcPts val="5960"/>
              </a:lnSpc>
              <a:buNone/>
            </a:pP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6" name="图片 5" descr="图片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661035" y="2698750"/>
            <a:ext cx="1831975" cy="415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830" y="810260"/>
            <a:ext cx="11695430" cy="5662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230" y="1123950"/>
            <a:ext cx="10035540" cy="461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1974850"/>
            <a:ext cx="6035040" cy="40233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74135" y="8235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老年人安全用药护理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95" y="3408045"/>
            <a:ext cx="4427220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 flipH="1">
            <a:off x="6690360" y="4874260"/>
            <a:ext cx="3272790" cy="9626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57650" y="346710"/>
            <a:ext cx="3180715" cy="553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一、评估老年人用药情况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11755" y="2714625"/>
            <a:ext cx="2603500" cy="892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26540" y="2714625"/>
            <a:ext cx="2856230" cy="2766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用药史评估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服药能力评估</a:t>
            </a:r>
            <a:endParaRPr lang="zh-CN" altLang="en-US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buClrTx/>
              <a:buSzTx/>
              <a:buFontTx/>
            </a:pPr>
            <a:endParaRPr lang="zh-CN" altLang="en-US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动态监测内脏功能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buClrTx/>
              <a:buSzTx/>
              <a:buNone/>
            </a:pPr>
            <a:r>
              <a:rPr lang="zh-CN" altLang="en-US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心理-社会状况评估</a:t>
            </a:r>
            <a:endParaRPr lang="zh-CN" altLang="en-US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buClrTx/>
              <a:buSzTx/>
              <a:buNone/>
            </a:pPr>
            <a:endParaRPr lang="zh-CN" altLang="en-US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3923665" y="1211580"/>
            <a:ext cx="3209925" cy="814070"/>
          </a:xfrm>
          <a:prstGeom prst="wedgeRectCallout">
            <a:avLst>
              <a:gd name="adj1" fmla="val -86597"/>
              <a:gd name="adj2" fmla="val 18068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用药记录、过敏史、不良反应等</a:t>
            </a:r>
            <a:endParaRPr lang="zh-CN" altLang="en-US">
              <a:sym typeface="+mn-ea"/>
            </a:endParaRPr>
          </a:p>
          <a:p>
            <a:pPr algn="ctr"/>
            <a:endParaRPr lang="zh-CN" altLang="en-US"/>
          </a:p>
        </p:txBody>
      </p:sp>
      <p:sp>
        <p:nvSpPr>
          <p:cNvPr id="10" name="矩形标注 9"/>
          <p:cNvSpPr/>
          <p:nvPr/>
        </p:nvSpPr>
        <p:spPr>
          <a:xfrm>
            <a:off x="7778115" y="1362075"/>
            <a:ext cx="2092960" cy="1677035"/>
          </a:xfrm>
          <a:prstGeom prst="wedgeRectCallout">
            <a:avLst>
              <a:gd name="adj1" fmla="val -276395"/>
              <a:gd name="adj2" fmla="val 7949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理解、阅读、记忆、识别药物能力；</a:t>
            </a:r>
            <a:endParaRPr lang="zh-CN" altLang="en-US">
              <a:sym typeface="+mn-ea"/>
            </a:endParaRPr>
          </a:p>
          <a:p>
            <a:pPr algn="ctr"/>
            <a:r>
              <a:rPr lang="zh-CN" altLang="en-US">
                <a:sym typeface="+mn-ea"/>
              </a:rPr>
              <a:t>视力、听力、吞咽能力等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11" name="矩形标注 10"/>
          <p:cNvSpPr/>
          <p:nvPr/>
        </p:nvSpPr>
        <p:spPr>
          <a:xfrm>
            <a:off x="7778750" y="3519805"/>
            <a:ext cx="1917065" cy="873760"/>
          </a:xfrm>
          <a:prstGeom prst="wedgeRectCallout">
            <a:avLst>
              <a:gd name="adj1" fmla="val -270370"/>
              <a:gd name="adj2" fmla="val 3844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定期监测肝肾功能</a:t>
            </a: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12" name="矩形标注 11"/>
          <p:cNvSpPr/>
          <p:nvPr/>
        </p:nvSpPr>
        <p:spPr>
          <a:xfrm>
            <a:off x="8133715" y="4606925"/>
            <a:ext cx="2062480" cy="1066165"/>
          </a:xfrm>
          <a:prstGeom prst="wedgeRectCallout">
            <a:avLst>
              <a:gd name="adj1" fmla="val -303400"/>
              <a:gd name="adj2" fmla="val 998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家庭支持；个人文化、理解</a:t>
            </a:r>
            <a:endParaRPr lang="zh-CN" altLang="en-US"/>
          </a:p>
          <a:p>
            <a:pPr algn="ctr"/>
            <a:r>
              <a:rPr lang="zh-CN" altLang="en-US">
                <a:sym typeface="+mn-ea"/>
              </a:rPr>
              <a:t>度、对医护的信任度等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107180" y="813435"/>
            <a:ext cx="4064000" cy="5003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二、安全用药指导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7935" y="1868805"/>
            <a:ext cx="516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（一）指导老年人进行用药的自我管理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57655" y="2489835"/>
            <a:ext cx="3935095" cy="30892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1.</a:t>
            </a:r>
            <a:r>
              <a:rPr lang="zh-CN" altLang="en-US" b="1">
                <a:solidFill>
                  <a:srgbClr val="FF0000"/>
                </a:solidFill>
              </a:rPr>
              <a:t>严格遵医嘱用药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2.尽量不用或少用药物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3.不滥用滋补药、保健药、抗衰老</a:t>
            </a:r>
            <a:endParaRPr lang="zh-CN" altLang="en-US" b="1"/>
          </a:p>
          <a:p>
            <a:r>
              <a:rPr lang="zh-CN" altLang="en-US" b="1"/>
              <a:t>药和维生素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4.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服药技巧</a:t>
            </a:r>
            <a:endParaRPr lang="zh-CN" altLang="en-US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6905" y="2489835"/>
            <a:ext cx="3208020" cy="1615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40" y="4502150"/>
            <a:ext cx="3223260" cy="1889760"/>
          </a:xfrm>
          <a:prstGeom prst="rect">
            <a:avLst/>
          </a:prstGeom>
        </p:spPr>
      </p:pic>
      <p:sp>
        <p:nvSpPr>
          <p:cNvPr id="7" name="五角星 6"/>
          <p:cNvSpPr/>
          <p:nvPr/>
        </p:nvSpPr>
        <p:spPr>
          <a:xfrm>
            <a:off x="7322820" y="894715"/>
            <a:ext cx="374015" cy="337820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微信图片_202210152213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190" y="4502150"/>
            <a:ext cx="2439035" cy="1734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88820" y="1838325"/>
            <a:ext cx="6415405" cy="698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正确用药：“五准确”即时间、剂量、浓度、途径、服用对象</a:t>
            </a:r>
            <a:endParaRPr lang="zh-CN" altLang="en-US" b="1"/>
          </a:p>
          <a:p>
            <a:endParaRPr lang="zh-CN" altLang="en-US" b="1"/>
          </a:p>
        </p:txBody>
      </p:sp>
      <p:sp>
        <p:nvSpPr>
          <p:cNvPr id="7" name="文本框 6" descr="7b0a20202020227461726765744d6f64756c65223a202270726f636573734f6e6c696e65466f6e7473220a7d0a"/>
          <p:cNvSpPr txBox="1"/>
          <p:nvPr/>
        </p:nvSpPr>
        <p:spPr>
          <a:xfrm>
            <a:off x="4371975" y="631190"/>
            <a:ext cx="1405255" cy="641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             </a:t>
            </a:r>
            <a:r>
              <a:rPr lang="en-US" altLang="zh-CN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汉仪菱心体简" panose="02010400000101010101" charset="-122"/>
              </a:rPr>
              <a:t>补充</a:t>
            </a:r>
            <a:endParaRPr lang="en-US" altLang="zh-CN" sz="2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汉仪菱心体简" panose="02010400000101010101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1828800" y="2476500"/>
          <a:ext cx="862457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2285"/>
                <a:gridCol w="4312285"/>
              </a:tblGrid>
              <a:tr h="4102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铁剂、铋剂腐蚀牙齿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吸管服用</a:t>
                      </a:r>
                      <a:endParaRPr lang="zh-CN" altLang="en-US"/>
                    </a:p>
                  </a:txBody>
                  <a:tcPr/>
                </a:tc>
              </a:tr>
              <a:tr h="4102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磺胺类药产生结晶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多饮水</a:t>
                      </a:r>
                      <a:endParaRPr lang="zh-CN" altLang="en-US"/>
                    </a:p>
                  </a:txBody>
                  <a:tcPr/>
                </a:tc>
              </a:tr>
              <a:tr h="410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退热药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降温后会出汗补充水分</a:t>
                      </a:r>
                      <a:endParaRPr lang="zh-CN" altLang="en-US"/>
                    </a:p>
                  </a:txBody>
                  <a:tcPr/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钙片、酵母片、阿卡波糖降糖药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嚼服</a:t>
                      </a:r>
                      <a:endParaRPr lang="zh-CN" altLang="en-US"/>
                    </a:p>
                  </a:txBody>
                  <a:tcPr/>
                </a:tc>
              </a:tr>
              <a:tr h="410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缓释片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整吞</a:t>
                      </a:r>
                      <a:endParaRPr lang="zh-CN" altLang="en-US"/>
                    </a:p>
                  </a:txBody>
                  <a:tcPr/>
                </a:tc>
              </a:tr>
              <a:tr h="4102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硝酸甘油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舌下含服</a:t>
                      </a:r>
                      <a:endParaRPr lang="zh-CN" altLang="en-US"/>
                    </a:p>
                  </a:txBody>
                  <a:tcPr/>
                </a:tc>
              </a:tr>
              <a:tr h="6896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糖浆</a:t>
                      </a:r>
                      <a:r>
                        <a:rPr lang="zh-CN" altLang="en-US" sz="1800">
                          <a:sym typeface="+mn-ea"/>
                        </a:rPr>
                        <a:t>不宜稀释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最后服用</a:t>
                      </a:r>
                      <a:endParaRPr lang="zh-CN" altLang="en-US"/>
                    </a:p>
                  </a:txBody>
                  <a:tcPr/>
                </a:tc>
              </a:tr>
              <a:tr h="688975"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温水服药</a:t>
                      </a:r>
                      <a:r>
                        <a:rPr lang="zh-CN" altLang="en-US" sz="1800">
                          <a:sym typeface="+mn-ea"/>
                        </a:rPr>
                        <a:t>，避免茶水、牛奶、饮料、汤汁服药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36060" y="894715"/>
            <a:ext cx="3300730" cy="530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zh-CN" altLang="en-US" b="1"/>
              <a:t>二、安全用药指导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2915285" y="1685925"/>
            <a:ext cx="6102985" cy="599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（二）指导家属学会病情观察和药物管理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20990" y="3369310"/>
            <a:ext cx="4064000" cy="564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•及时观察用药后反应</a:t>
            </a:r>
            <a:endParaRPr lang="zh-CN" altLang="en-US" b="1"/>
          </a:p>
          <a:p>
            <a:endParaRPr lang="zh-CN" altLang="en-US" b="1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365" y="3187700"/>
            <a:ext cx="4641850" cy="2674620"/>
          </a:xfrm>
          <a:prstGeom prst="rect">
            <a:avLst/>
          </a:prstGeom>
        </p:spPr>
      </p:pic>
      <p:sp>
        <p:nvSpPr>
          <p:cNvPr id="7" name="五角星 6"/>
          <p:cNvSpPr/>
          <p:nvPr/>
        </p:nvSpPr>
        <p:spPr>
          <a:xfrm>
            <a:off x="6433820" y="894715"/>
            <a:ext cx="603250" cy="448310"/>
          </a:xfrm>
          <a:prstGeom prst="star5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 descr="7b0a2020202022776f7264617274223a20227b5c2269645c223a32353030343335392c5c227469645c223a31333532317d220a7d0a"/>
          <p:cNvSpPr txBox="1"/>
          <p:nvPr/>
        </p:nvSpPr>
        <p:spPr>
          <a:xfrm>
            <a:off x="8049260" y="3933825"/>
            <a:ext cx="3602990" cy="114109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zh-CN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汉仪黑方简" panose="00020600040101010101" charset="-122"/>
                <a:ea typeface="汉仪黑方简" panose="00020600040101010101" charset="-122"/>
                <a:sym typeface="+mn-ea"/>
              </a:rPr>
              <a:t>镇静麻醉药、催眠药、化疗药等应在</a:t>
            </a:r>
            <a:endParaRPr lang="zh-CN" alt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汉仪黑方简" panose="00020600040101010101" charset="-122"/>
              <a:ea typeface="汉仪黑方简" panose="00020600040101010101" charset="-122"/>
            </a:endParaRPr>
          </a:p>
          <a:p>
            <a:r>
              <a:rPr lang="zh-CN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汉仪黑方简" panose="00020600040101010101" charset="-122"/>
                <a:ea typeface="汉仪黑方简" panose="00020600040101010101" charset="-122"/>
                <a:sym typeface="+mn-ea"/>
              </a:rPr>
              <a:t>医院观察疗效和反应后方可离开</a:t>
            </a:r>
            <a:endParaRPr lang="zh-CN" alt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汉仪黑方简" panose="00020600040101010101" charset="-122"/>
              <a:ea typeface="汉仪黑方简" panose="00020600040101010101" charset="-122"/>
              <a:sym typeface="+mn-ea"/>
            </a:endParaRPr>
          </a:p>
          <a:p>
            <a:endParaRPr lang="zh-CN" alt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zh-CN" alt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36790" y="5217160"/>
            <a:ext cx="4384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•帮助保管药品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8088,&quot;width&quot;:16704}"/>
</p:tagLst>
</file>

<file path=ppt/tags/tag64.xml><?xml version="1.0" encoding="utf-8"?>
<p:tagLst xmlns:p="http://schemas.openxmlformats.org/presentationml/2006/main">
  <p:tag name="KSO_WM_UNIT_TABLE_BEAUTIFY" val="smartTable{e8edd0bb-6a77-4dff-8654-4ce1385ffbb9}"/>
  <p:tag name="TABLE_ENDDRAG_ORIGIN_RECT" val="679*302"/>
  <p:tag name="TABLE_ENDDRAG_RECT" val="144*195*679*302"/>
</p:tagLst>
</file>

<file path=ppt/tags/tag65.xml><?xml version="1.0" encoding="utf-8"?>
<p:tagLst xmlns:p="http://schemas.openxmlformats.org/presentationml/2006/main">
  <p:tag name="KSO_WPP_MARK_KEY" val="e15449d1-1699-4049-8753-2379cee511a1"/>
  <p:tag name="COMMONDATA" val="eyJjb3VudCI6MTcsImhkaWQiOiIwODU5MjBjN2I4YjVjMzg3MzUyZDgxMmZkNmRkMmE1MCIsInVzZXJDb3VudCI6MX0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1407</Words>
  <Application>WPS 演示</Application>
  <PresentationFormat>宽屏</PresentationFormat>
  <Paragraphs>219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微软雅黑 Light</vt:lpstr>
      <vt:lpstr>汉仪菱心体简</vt:lpstr>
      <vt:lpstr>汉仪黑方简</vt:lpstr>
      <vt:lpstr>黑体</vt:lpstr>
      <vt:lpstr>Wingdings</vt:lpstr>
      <vt:lpstr>Arial Unicode MS</vt:lpstr>
      <vt:lpstr>等线</vt:lpstr>
      <vt:lpstr>Office 主题​​</vt:lpstr>
      <vt:lpstr>老年人安全用药护理 Alzheimer Disease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　</cp:lastModifiedBy>
  <cp:revision>127</cp:revision>
  <dcterms:created xsi:type="dcterms:W3CDTF">2019-06-19T02:08:00Z</dcterms:created>
  <dcterms:modified xsi:type="dcterms:W3CDTF">2022-10-15T14:48:00Z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KSOTemplateUUID">
    <vt:lpwstr>v1.0_mb_IvmH7o1RicWgXWt1jjUV+g==</vt:lpwstr>
  </property>
  <property fmtid="{D5CDD505-2E9C-101B-9397-08002B2CF9AE}" pid="4" name="ICV">
    <vt:lpwstr>AB94EA45A53B412596E3C9AE0EF053FF</vt:lpwstr>
  </property>
</Properties>
</file>